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717" r:id="rId4"/>
    <p:sldMasterId id="2147483721" r:id="rId5"/>
  </p:sldMasterIdLst>
  <p:notesMasterIdLst>
    <p:notesMasterId r:id="rId66"/>
  </p:notesMasterIdLst>
  <p:sldIdLst>
    <p:sldId id="322" r:id="rId6"/>
    <p:sldId id="321" r:id="rId7"/>
    <p:sldId id="422" r:id="rId8"/>
    <p:sldId id="325" r:id="rId9"/>
    <p:sldId id="420" r:id="rId10"/>
    <p:sldId id="421" r:id="rId11"/>
    <p:sldId id="327" r:id="rId12"/>
    <p:sldId id="328" r:id="rId13"/>
    <p:sldId id="331" r:id="rId14"/>
    <p:sldId id="286" r:id="rId15"/>
    <p:sldId id="397" r:id="rId16"/>
    <p:sldId id="394" r:id="rId17"/>
    <p:sldId id="398" r:id="rId18"/>
    <p:sldId id="289" r:id="rId19"/>
    <p:sldId id="333" r:id="rId20"/>
    <p:sldId id="334" r:id="rId21"/>
    <p:sldId id="336" r:id="rId22"/>
    <p:sldId id="427" r:id="rId23"/>
    <p:sldId id="400" r:id="rId24"/>
    <p:sldId id="340" r:id="rId25"/>
    <p:sldId id="341" r:id="rId26"/>
    <p:sldId id="342" r:id="rId27"/>
    <p:sldId id="343" r:id="rId28"/>
    <p:sldId id="344" r:id="rId29"/>
    <p:sldId id="345" r:id="rId30"/>
    <p:sldId id="346" r:id="rId31"/>
    <p:sldId id="347" r:id="rId32"/>
    <p:sldId id="348" r:id="rId33"/>
    <p:sldId id="351" r:id="rId34"/>
    <p:sldId id="401" r:id="rId35"/>
    <p:sldId id="402" r:id="rId36"/>
    <p:sldId id="361" r:id="rId37"/>
    <p:sldId id="362" r:id="rId38"/>
    <p:sldId id="363" r:id="rId39"/>
    <p:sldId id="364" r:id="rId40"/>
    <p:sldId id="365" r:id="rId41"/>
    <p:sldId id="366" r:id="rId42"/>
    <p:sldId id="367" r:id="rId43"/>
    <p:sldId id="368" r:id="rId44"/>
    <p:sldId id="369" r:id="rId45"/>
    <p:sldId id="370" r:id="rId46"/>
    <p:sldId id="371" r:id="rId47"/>
    <p:sldId id="382" r:id="rId48"/>
    <p:sldId id="423" r:id="rId49"/>
    <p:sldId id="424"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AA2"/>
    <a:srgbClr val="B5EAD7"/>
    <a:srgbClr val="FE504D"/>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varScale="1">
        <p:scale>
          <a:sx n="73" d="100"/>
          <a:sy n="73" d="100"/>
        </p:scale>
        <p:origin x="62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835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60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516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F35590E-80A5-451B-A9D9-A2593691E255}" type="datetimeFigureOut">
              <a:rPr lang="en-US" smtClean="0"/>
              <a:pPr>
                <a:defRPr/>
              </a:pPr>
              <a:t>10/23/2022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BF73107A-F628-4C46-927B-E20126D3138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5993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471A9287-4CF8-4BFC-93D2-2410707D9A5C}" type="datetimeFigureOut">
              <a:rPr lang="en-US" smtClean="0"/>
              <a:pPr>
                <a:defRPr/>
              </a:pPr>
              <a:t>10/23/2022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EC46BE8-8BCD-40B9-BE86-D7C18F42298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5985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45A32F6-A92A-469A-8AED-99EC53624D2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3949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B3D9A8FD-AF2B-49B7-BCA8-CEF91DEAE30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9103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3620B-8A00-4902-B272-6D43FF69AD76}" type="datetimeFigureOut">
              <a:rPr lang="en-US" smtClean="0"/>
              <a:pPr>
                <a:defRPr/>
              </a:pPr>
              <a:t>10/23/2022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E6AE1049-EB2F-47FD-89EC-E5315D46587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5950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B36F98DD-97B3-43E0-9785-782C19850C19}" type="datetimeFigureOut">
              <a:rPr lang="en-US" smtClean="0"/>
              <a:pPr>
                <a:defRPr/>
              </a:pPr>
              <a:t>10/23/2022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0329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EB8FAFAF-B11F-4B3D-934C-8FB1DB397C1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039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10/23/2022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3962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666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10/23/2022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7384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364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77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4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353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08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324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505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0908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8404B88-150A-4D82-B191-339CDA558802}" type="datetimeFigureOut">
              <a:rPr lang="en-US" smtClean="0"/>
              <a:pPr>
                <a:defRPr/>
              </a:pPr>
              <a:t>10/23/2022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E14BF627-32CB-4B86-8615-93B2DEC8D86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94735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94BFF6D-BBF6-4C31-8A6D-230A9F09FF49}" type="datetimeFigureOut">
              <a:rPr lang="en-US" smtClean="0"/>
              <a:pPr>
                <a:defRPr/>
              </a:pPr>
              <a:t>10/23/2022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79A85CC-EB7F-46FC-BD90-D2ACAAB531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8278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8541317"/>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27297056"/>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3.vml"/><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3.bin"/><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9.xml"/><Relationship Id="rId1" Type="http://schemas.openxmlformats.org/officeDocument/2006/relationships/vmlDrawing" Target="../drawings/vmlDrawing6.vml"/><Relationship Id="rId6" Type="http://schemas.openxmlformats.org/officeDocument/2006/relationships/image" Target="../media/image20.wmf"/><Relationship Id="rId5" Type="http://schemas.openxmlformats.org/officeDocument/2006/relationships/oleObject" Target="../embeddings/oleObject6.bin"/><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1.wmf"/><Relationship Id="rId5" Type="http://schemas.openxmlformats.org/officeDocument/2006/relationships/oleObject" Target="../embeddings/oleObject8.bin"/><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35.wmf"/><Relationship Id="rId5" Type="http://schemas.openxmlformats.org/officeDocument/2006/relationships/oleObject" Target="../embeddings/oleObject10.bin"/><Relationship Id="rId4" Type="http://schemas.openxmlformats.org/officeDocument/2006/relationships/image" Target="../media/image34.wmf"/></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0.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0.xml"/><Relationship Id="rId1" Type="http://schemas.openxmlformats.org/officeDocument/2006/relationships/vmlDrawing" Target="../drawings/vmlDrawing10.v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8.wmf"/></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0.xml"/><Relationship Id="rId1" Type="http://schemas.openxmlformats.org/officeDocument/2006/relationships/vmlDrawing" Target="../drawings/vmlDrawing11.vml"/><Relationship Id="rId4" Type="http://schemas.openxmlformats.org/officeDocument/2006/relationships/image" Target="../media/image50.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0.xml"/><Relationship Id="rId1" Type="http://schemas.openxmlformats.org/officeDocument/2006/relationships/vmlDrawing" Target="../drawings/vmlDrawing12.vml"/><Relationship Id="rId5" Type="http://schemas.openxmlformats.org/officeDocument/2006/relationships/image" Target="../media/image51.wmf"/><Relationship Id="rId4" Type="http://schemas.openxmlformats.org/officeDocument/2006/relationships/oleObject" Target="../embeddings/oleObject15.bin"/></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3.wmf"/><Relationship Id="rId2" Type="http://schemas.openxmlformats.org/officeDocument/2006/relationships/slideLayout" Target="../slideLayouts/slideLayout20.xml"/><Relationship Id="rId1" Type="http://schemas.openxmlformats.org/officeDocument/2006/relationships/vmlDrawing" Target="../drawings/vmlDrawing13.vml"/><Relationship Id="rId6" Type="http://schemas.openxmlformats.org/officeDocument/2006/relationships/oleObject" Target="../embeddings/oleObject17.bin"/><Relationship Id="rId5" Type="http://schemas.openxmlformats.org/officeDocument/2006/relationships/image" Target="../media/image51.wmf"/><Relationship Id="rId4"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0.xml"/><Relationship Id="rId1" Type="http://schemas.openxmlformats.org/officeDocument/2006/relationships/vmlDrawing" Target="../drawings/vmlDrawing14.v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8.wmf"/></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0.xml"/><Relationship Id="rId1" Type="http://schemas.openxmlformats.org/officeDocument/2006/relationships/vmlDrawing" Target="../drawings/vmlDrawing15.vml"/><Relationship Id="rId4" Type="http://schemas.openxmlformats.org/officeDocument/2006/relationships/image" Target="../media/image54.wmf"/></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0.xml"/><Relationship Id="rId1" Type="http://schemas.openxmlformats.org/officeDocument/2006/relationships/vmlDrawing" Target="../drawings/vmlDrawing16.vml"/><Relationship Id="rId5" Type="http://schemas.openxmlformats.org/officeDocument/2006/relationships/image" Target="../media/image51.wmf"/><Relationship Id="rId4" Type="http://schemas.openxmlformats.org/officeDocument/2006/relationships/oleObject" Target="../embeddings/oleObject20.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0.xml"/><Relationship Id="rId1" Type="http://schemas.openxmlformats.org/officeDocument/2006/relationships/vmlDrawing" Target="../drawings/vmlDrawing17.v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48.wmf"/></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0.xml"/><Relationship Id="rId1" Type="http://schemas.openxmlformats.org/officeDocument/2006/relationships/vmlDrawing" Target="../drawings/vmlDrawing18.vml"/><Relationship Id="rId5" Type="http://schemas.openxmlformats.org/officeDocument/2006/relationships/image" Target="../media/image51.wmf"/><Relationship Id="rId4" Type="http://schemas.openxmlformats.org/officeDocument/2006/relationships/oleObject" Target="../embeddings/oleObject22.bin"/></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wmf"/></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0.xml"/><Relationship Id="rId5" Type="http://schemas.openxmlformats.org/officeDocument/2006/relationships/image" Target="../media/image78.sv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573F76-7FAC-42F4-A6EC-4968FDC6282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A97E1A8-32D3-470A-A49E-7D864D94B46B}"/>
              </a:ext>
            </a:extLst>
          </p:cNvPr>
          <p:cNvPicPr/>
          <p:nvPr/>
        </p:nvPicPr>
        <p:blipFill>
          <a:blip r:embed="rId2"/>
          <a:stretch>
            <a:fillRect/>
          </a:stretch>
        </p:blipFill>
        <p:spPr>
          <a:xfrm>
            <a:off x="1071154" y="130628"/>
            <a:ext cx="9953897" cy="4271554"/>
          </a:xfrm>
          <a:prstGeom prst="rect">
            <a:avLst/>
          </a:prstGeom>
        </p:spPr>
      </p:pic>
      <p:pic>
        <p:nvPicPr>
          <p:cNvPr id="5" name="Picture 4"/>
          <p:cNvPicPr>
            <a:picLocks noChangeAspect="1"/>
          </p:cNvPicPr>
          <p:nvPr/>
        </p:nvPicPr>
        <p:blipFill>
          <a:blip r:embed="rId3"/>
          <a:stretch>
            <a:fillRect/>
          </a:stretch>
        </p:blipFill>
        <p:spPr>
          <a:xfrm>
            <a:off x="5264331" y="4614454"/>
            <a:ext cx="6343650" cy="1943100"/>
          </a:xfrm>
          <a:prstGeom prst="rect">
            <a:avLst/>
          </a:prstGeom>
        </p:spPr>
      </p:pic>
      <p:sp>
        <p:nvSpPr>
          <p:cNvPr id="8" name="TextBox 7"/>
          <p:cNvSpPr txBox="1"/>
          <p:nvPr/>
        </p:nvSpPr>
        <p:spPr>
          <a:xfrm>
            <a:off x="522514" y="4962756"/>
            <a:ext cx="4480560" cy="1246495"/>
          </a:xfrm>
          <a:prstGeom prst="rect">
            <a:avLst/>
          </a:prstGeom>
          <a:noFill/>
        </p:spPr>
        <p:txBody>
          <a:bodyPr wrap="square" rtlCol="0">
            <a:spAutoFit/>
          </a:bodyPr>
          <a:lstStyle/>
          <a:p>
            <a:r>
              <a:rPr lang="en-US" sz="2500" dirty="0" err="1" smtClean="0"/>
              <a:t>Hãy</a:t>
            </a:r>
            <a:r>
              <a:rPr lang="en-US" sz="2500" dirty="0" smtClean="0"/>
              <a:t> </a:t>
            </a:r>
            <a:r>
              <a:rPr lang="en-US" sz="2500" dirty="0" err="1" smtClean="0"/>
              <a:t>cho</a:t>
            </a:r>
            <a:r>
              <a:rPr lang="en-US" sz="2500" dirty="0" smtClean="0"/>
              <a:t> </a:t>
            </a:r>
            <a:r>
              <a:rPr lang="en-US" sz="2500" dirty="0" err="1" smtClean="0"/>
              <a:t>biết</a:t>
            </a:r>
            <a:r>
              <a:rPr lang="en-US" sz="2500" dirty="0" smtClean="0"/>
              <a:t> </a:t>
            </a:r>
            <a:r>
              <a:rPr lang="en-US" sz="2500" dirty="0" err="1" smtClean="0"/>
              <a:t>tấm</a:t>
            </a:r>
            <a:r>
              <a:rPr lang="en-US" sz="2500" dirty="0" smtClean="0"/>
              <a:t> </a:t>
            </a:r>
            <a:r>
              <a:rPr lang="en-US" sz="2500" dirty="0" err="1" smtClean="0"/>
              <a:t>thẻ</a:t>
            </a:r>
            <a:r>
              <a:rPr lang="en-US" sz="2500" dirty="0" smtClean="0"/>
              <a:t> </a:t>
            </a:r>
            <a:r>
              <a:rPr lang="en-US" sz="2500" dirty="0" err="1" smtClean="0"/>
              <a:t>được</a:t>
            </a:r>
            <a:r>
              <a:rPr lang="en-US" sz="2500" dirty="0" smtClean="0"/>
              <a:t> </a:t>
            </a:r>
            <a:r>
              <a:rPr lang="en-US" sz="2500" dirty="0" err="1" smtClean="0"/>
              <a:t>sắp</a:t>
            </a:r>
            <a:r>
              <a:rPr lang="en-US" sz="2500" dirty="0" smtClean="0"/>
              <a:t> </a:t>
            </a:r>
            <a:r>
              <a:rPr lang="en-US" sz="2500" dirty="0" err="1" smtClean="0"/>
              <a:t>xếp</a:t>
            </a:r>
            <a:r>
              <a:rPr lang="en-US" sz="2500" dirty="0" smtClean="0"/>
              <a:t> </a:t>
            </a:r>
            <a:r>
              <a:rPr lang="en-US" sz="2500" dirty="0" err="1" smtClean="0"/>
              <a:t>theo</a:t>
            </a:r>
            <a:r>
              <a:rPr lang="en-US" sz="2500" dirty="0" smtClean="0"/>
              <a:t> </a:t>
            </a:r>
            <a:r>
              <a:rPr lang="en-US" sz="2500" dirty="0" err="1" smtClean="0"/>
              <a:t>quy</a:t>
            </a:r>
            <a:r>
              <a:rPr lang="en-US" sz="2500" dirty="0" smtClean="0"/>
              <a:t> </a:t>
            </a:r>
            <a:r>
              <a:rPr lang="en-US" sz="2500" dirty="0" err="1" smtClean="0"/>
              <a:t>luật</a:t>
            </a:r>
            <a:r>
              <a:rPr lang="en-US" sz="2500" dirty="0" smtClean="0"/>
              <a:t> </a:t>
            </a:r>
            <a:r>
              <a:rPr lang="en-US" sz="2500" dirty="0" err="1" smtClean="0"/>
              <a:t>nào</a:t>
            </a:r>
            <a:r>
              <a:rPr lang="en-US" sz="2500" dirty="0" smtClean="0"/>
              <a:t>? (</a:t>
            </a:r>
            <a:r>
              <a:rPr lang="en-US" sz="2500" dirty="0" err="1" smtClean="0"/>
              <a:t>Các</a:t>
            </a:r>
            <a:r>
              <a:rPr lang="en-US" sz="2500" dirty="0" smtClean="0"/>
              <a:t> </a:t>
            </a:r>
            <a:r>
              <a:rPr lang="en-US" sz="2500" dirty="0" err="1" smtClean="0"/>
              <a:t>hàng</a:t>
            </a:r>
            <a:r>
              <a:rPr lang="en-US" sz="2500" dirty="0" smtClean="0"/>
              <a:t>, </a:t>
            </a:r>
            <a:r>
              <a:rPr lang="en-US" sz="2500" dirty="0" err="1" smtClean="0"/>
              <a:t>các</a:t>
            </a:r>
            <a:r>
              <a:rPr lang="en-US" sz="2500" dirty="0" smtClean="0"/>
              <a:t> </a:t>
            </a:r>
            <a:r>
              <a:rPr lang="en-US" sz="2500" dirty="0" err="1" smtClean="0"/>
              <a:t>cột</a:t>
            </a:r>
            <a:r>
              <a:rPr lang="en-US" sz="2500" dirty="0" smtClean="0"/>
              <a:t>)</a:t>
            </a:r>
            <a:endParaRPr lang="en-US" sz="2500" dirty="0"/>
          </a:p>
        </p:txBody>
      </p:sp>
    </p:spTree>
    <p:extLst>
      <p:ext uri="{BB962C8B-B14F-4D97-AF65-F5344CB8AC3E}">
        <p14:creationId xmlns:p14="http://schemas.microsoft.com/office/powerpoint/2010/main" val="2987435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7688" y="244476"/>
            <a:ext cx="8850312" cy="760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black"/>
                </a:solidFill>
                <a:latin typeface="Times New Roman" panose="02020603050405020304" pitchFamily="18" charset="0"/>
                <a:cs typeface="Times New Roman" panose="02020603050405020304" pitchFamily="18" charset="0"/>
              </a:rPr>
              <a:t>NGUYÊN TẮC SẮP XẾP CÁC NGUYÊN TỐ </a:t>
            </a:r>
          </a:p>
        </p:txBody>
      </p:sp>
      <p:sp>
        <p:nvSpPr>
          <p:cNvPr id="4" name="Rounded Rectangle 3"/>
          <p:cNvSpPr/>
          <p:nvPr/>
        </p:nvSpPr>
        <p:spPr>
          <a:xfrm>
            <a:off x="2005014" y="1600200"/>
            <a:ext cx="8307387" cy="122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1.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sắp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theo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chiều</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tăng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dần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điện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005014" y="3444876"/>
            <a:ext cx="8307387"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2.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có</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cùng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số</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lớp</a:t>
            </a:r>
            <a:r>
              <a:rPr lang="en-US" sz="2800" b="1" dirty="0">
                <a:solidFill>
                  <a:srgbClr val="FFFF00"/>
                </a:solidFill>
                <a:latin typeface="Times New Roman" panose="02020603050405020304" pitchFamily="18" charset="0"/>
                <a:cs typeface="Times New Roman" panose="02020603050405020304" pitchFamily="18" charset="0"/>
              </a:rPr>
              <a:t> electron </a:t>
            </a:r>
            <a:r>
              <a:rPr lang="en-US" sz="2800" b="1" dirty="0" err="1">
                <a:solidFill>
                  <a:prstClr val="white"/>
                </a:solidFill>
                <a:latin typeface="Times New Roman" panose="02020603050405020304" pitchFamily="18" charset="0"/>
                <a:cs typeface="Times New Roman" panose="02020603050405020304" pitchFamily="18" charset="0"/>
              </a:rPr>
              <a:t>trong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thành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một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hàng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kì</a:t>
            </a:r>
            <a:r>
              <a:rPr lang="en-US" sz="2800" b="1" dirty="0">
                <a:solidFill>
                  <a:srgbClr val="FFFF00"/>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2005013" y="5283200"/>
            <a:ext cx="8443912" cy="134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tắc</a:t>
            </a:r>
            <a:r>
              <a:rPr lang="en-US" sz="2800" b="1" dirty="0">
                <a:solidFill>
                  <a:prstClr val="white"/>
                </a:solidFill>
                <a:latin typeface="Times New Roman" panose="02020603050405020304" pitchFamily="18" charset="0"/>
                <a:cs typeface="Times New Roman" panose="02020603050405020304" pitchFamily="18" charset="0"/>
              </a:rPr>
              <a:t> 3.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có</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electron </a:t>
            </a:r>
            <a:r>
              <a:rPr lang="en-US" sz="2800" b="1" dirty="0" err="1" smtClean="0">
                <a:solidFill>
                  <a:srgbClr val="FFFF00"/>
                </a:solidFill>
                <a:latin typeface="Times New Roman" panose="02020603050405020304" pitchFamily="18" charset="0"/>
                <a:cs typeface="Times New Roman" panose="02020603050405020304" pitchFamily="18" charset="0"/>
              </a:rPr>
              <a:t>lớp</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ngoài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cùng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trong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nguyên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tử</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như</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nhau</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được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xếp</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thành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một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nhóm</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3" name="Down Arrow 2"/>
          <p:cNvSpPr/>
          <p:nvPr/>
        </p:nvSpPr>
        <p:spPr>
          <a:xfrm>
            <a:off x="7099301" y="2820989"/>
            <a:ext cx="536575" cy="623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Down Arrow 5"/>
          <p:cNvSpPr/>
          <p:nvPr/>
        </p:nvSpPr>
        <p:spPr>
          <a:xfrm>
            <a:off x="7202488" y="4730750"/>
            <a:ext cx="576262" cy="55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956949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8" grpId="0" animBg="1"/>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B6216-743C-7C0F-DA56-ABF05BB30307}"/>
              </a:ext>
            </a:extLst>
          </p:cNvPr>
          <p:cNvPicPr>
            <a:picLocks noChangeAspect="1"/>
          </p:cNvPicPr>
          <p:nvPr/>
        </p:nvPicPr>
        <p:blipFill>
          <a:blip r:embed="rId2"/>
          <a:stretch>
            <a:fillRect/>
          </a:stretch>
        </p:blipFill>
        <p:spPr>
          <a:xfrm>
            <a:off x="84614" y="0"/>
            <a:ext cx="12022772" cy="6858000"/>
          </a:xfrm>
          <a:prstGeom prst="rect">
            <a:avLst/>
          </a:prstGeom>
        </p:spPr>
      </p:pic>
    </p:spTree>
    <p:extLst>
      <p:ext uri="{BB962C8B-B14F-4D97-AF65-F5344CB8AC3E}">
        <p14:creationId xmlns:p14="http://schemas.microsoft.com/office/powerpoint/2010/main" val="4067293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23D95FB-FDDA-F2B1-DFF4-8DAD97A8F53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FDA8C00D-1703-6388-3ECC-EAEE4421ECE9}"/>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FEECC007-2F0C-21E9-28C0-AEEAA72FDBF9}"/>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79259CAB-8188-B868-FB61-DAE0B0EDF446}"/>
              </a:ext>
            </a:extLst>
          </p:cNvPr>
          <p:cNvGraphicFramePr>
            <a:graphicFrameLocks noChangeAspect="1"/>
          </p:cNvGraphicFramePr>
          <p:nvPr>
            <p:extLst>
              <p:ext uri="{D42A27DB-BD31-4B8C-83A1-F6EECF244321}">
                <p14:modId xmlns:p14="http://schemas.microsoft.com/office/powerpoint/2010/main" val="3197488147"/>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spid="_x0000_s4118" name="Bitmap Image" r:id="rId3" imgW="1722240" imgH="1356480" progId="Paint.Picture">
                  <p:embed/>
                </p:oleObj>
              </mc:Choice>
              <mc:Fallback>
                <p:oleObj name="Bitmap Image" r:id="rId3" imgW="1722240" imgH="1356480" progId="Paint.Picture">
                  <p:embed/>
                  <p:pic>
                    <p:nvPicPr>
                      <p:cNvPr id="14" name="Object 13">
                        <a:extLst>
                          <a:ext uri="{FF2B5EF4-FFF2-40B4-BE49-F238E27FC236}">
                            <a16:creationId xmlns:a16="http://schemas.microsoft.com/office/drawing/2014/main" id="{3E76C56A-1BA6-865C-2E51-0E8C48E62F53}"/>
                          </a:ext>
                        </a:extLst>
                      </p:cNvPr>
                      <p:cNvPicPr/>
                      <p:nvPr/>
                    </p:nvPicPr>
                    <p:blipFill>
                      <a:blip r:embed="rId4"/>
                      <a:stretch>
                        <a:fillRect/>
                      </a:stretch>
                    </p:blipFill>
                    <p:spPr>
                      <a:xfrm>
                        <a:off x="10469563" y="225736"/>
                        <a:ext cx="1722437" cy="135572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D598EB7A-4875-0D29-0D04-72DF88C4D0F2}"/>
              </a:ext>
            </a:extLst>
          </p:cNvPr>
          <p:cNvSpPr txBox="1"/>
          <p:nvPr/>
        </p:nvSpPr>
        <p:spPr>
          <a:xfrm>
            <a:off x="3927750" y="765853"/>
            <a:ext cx="1059906"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0D079C2-822F-65DE-A276-8402EA5B32F4}"/>
              </a:ext>
            </a:extLst>
          </p:cNvPr>
          <p:cNvSpPr txBox="1"/>
          <p:nvPr/>
        </p:nvSpPr>
        <p:spPr>
          <a:xfrm>
            <a:off x="2773802" y="2804609"/>
            <a:ext cx="8275198" cy="2862322"/>
          </a:xfrm>
          <a:prstGeom prst="rect">
            <a:avLst/>
          </a:prstGeom>
          <a:noFill/>
        </p:spPr>
        <p:txBody>
          <a:bodyPr wrap="square" rtlCol="0">
            <a:spAutoFit/>
          </a:bodyPr>
          <a:lstStyle/>
          <a:p>
            <a:pPr algn="ctr"/>
            <a:r>
              <a:rPr lang="en-US" sz="6000" b="1" dirty="0">
                <a:solidFill>
                  <a:srgbClr val="01B0F1"/>
                </a:solidFill>
                <a:latin typeface=".VnArial NarrowH" panose="020B7200000000000000" pitchFamily="34" charset="0"/>
              </a:rPr>
              <a:t>CÊU T¹O B¶NG TUÇN </a:t>
            </a:r>
            <a:r>
              <a:rPr lang="en-US" sz="6000" b="1" dirty="0" err="1">
                <a:solidFill>
                  <a:srgbClr val="01B0F1"/>
                </a:solidFill>
                <a:latin typeface=".VnArial NarrowH" panose="020B7200000000000000" pitchFamily="34" charset="0"/>
              </a:rPr>
              <a:t>HoµN</a:t>
            </a:r>
            <a:r>
              <a:rPr lang="en-US" sz="6000" b="1" dirty="0">
                <a:solidFill>
                  <a:srgbClr val="01B0F1"/>
                </a:solidFill>
                <a:latin typeface=".VnArial NarrowH" panose="020B7200000000000000" pitchFamily="34" charset="0"/>
              </a:rPr>
              <a:t> C¸C NGUY£N </a:t>
            </a:r>
            <a:r>
              <a:rPr lang="en-US" sz="6000" b="1" dirty="0" err="1">
                <a:solidFill>
                  <a:srgbClr val="01B0F1"/>
                </a:solidFill>
                <a:latin typeface=".VnArial NarrowH" panose="020B7200000000000000" pitchFamily="34" charset="0"/>
              </a:rPr>
              <a:t>Tè</a:t>
            </a:r>
            <a:r>
              <a:rPr lang="en-US" sz="6000" b="1" dirty="0">
                <a:solidFill>
                  <a:srgbClr val="01B0F1"/>
                </a:solidFill>
                <a:latin typeface=".VnArial NarrowH" panose="020B7200000000000000" pitchFamily="34" charset="0"/>
              </a:rPr>
              <a:t> </a:t>
            </a:r>
            <a:r>
              <a:rPr lang="en-US" sz="6000" b="1" dirty="0" err="1">
                <a:solidFill>
                  <a:srgbClr val="01B0F1"/>
                </a:solidFill>
                <a:latin typeface=".VnArial NarrowH" panose="020B7200000000000000" pitchFamily="34" charset="0"/>
              </a:rPr>
              <a:t>HãA</a:t>
            </a:r>
            <a:r>
              <a:rPr lang="en-US" sz="6000" b="1" dirty="0">
                <a:solidFill>
                  <a:srgbClr val="01B0F1"/>
                </a:solidFill>
                <a:latin typeface=".VnArial NarrowH" panose="020B7200000000000000" pitchFamily="34" charset="0"/>
              </a:rPr>
              <a:t> </a:t>
            </a:r>
            <a:r>
              <a:rPr lang="en-US" sz="6000" b="1" dirty="0" err="1">
                <a:solidFill>
                  <a:srgbClr val="01B0F1"/>
                </a:solidFill>
                <a:latin typeface=".VnArial NarrowH" panose="020B7200000000000000" pitchFamily="34" charset="0"/>
              </a:rPr>
              <a:t>HäC</a:t>
            </a:r>
            <a:endParaRPr lang="vi-VN" sz="6000" b="1" dirty="0">
              <a:solidFill>
                <a:srgbClr val="01B0F1"/>
              </a:solidFill>
            </a:endParaRPr>
          </a:p>
        </p:txBody>
      </p:sp>
    </p:spTree>
    <p:extLst>
      <p:ext uri="{BB962C8B-B14F-4D97-AF65-F5344CB8AC3E}">
        <p14:creationId xmlns:p14="http://schemas.microsoft.com/office/powerpoint/2010/main" val="3002559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627829" y="-544750"/>
            <a:ext cx="5120059" cy="2880033"/>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655144020"/>
              </p:ext>
            </p:extLst>
          </p:nvPr>
        </p:nvGraphicFramePr>
        <p:xfrm>
          <a:off x="5584622" y="0"/>
          <a:ext cx="6607378" cy="5803900"/>
        </p:xfrm>
        <a:graphic>
          <a:graphicData uri="http://schemas.openxmlformats.org/presentationml/2006/ole">
            <mc:AlternateContent xmlns:mc="http://schemas.openxmlformats.org/markup-compatibility/2006">
              <mc:Choice xmlns:v="urn:schemas-microsoft-com:vml" Requires="v">
                <p:oleObj spid="_x0000_s5142" name="Bitmap Image" r:id="rId5" imgW="11018520" imgH="6941880" progId="Paint.Picture">
                  <p:embed/>
                </p:oleObj>
              </mc:Choice>
              <mc:Fallback>
                <p:oleObj name="Bitmap Image" r:id="rId5" imgW="11018520" imgH="6941880" progId="Paint.Picture">
                  <p:embed/>
                  <p:pic>
                    <p:nvPicPr>
                      <p:cNvPr id="0" name=""/>
                      <p:cNvPicPr/>
                      <p:nvPr/>
                    </p:nvPicPr>
                    <p:blipFill>
                      <a:blip r:embed="rId6"/>
                      <a:stretch>
                        <a:fillRect/>
                      </a:stretch>
                    </p:blipFill>
                    <p:spPr>
                      <a:xfrm>
                        <a:off x="5584622" y="0"/>
                        <a:ext cx="6607378" cy="58039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243192" y="2182103"/>
            <a:ext cx="5120059" cy="317009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(SGK – T25)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447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pPr eaLnBrk="1" hangingPunct="1">
              <a:buClr>
                <a:srgbClr val="000000"/>
              </a:buClr>
              <a:buSzPts val="1100"/>
            </a:pPr>
            <a:r>
              <a:rPr lang="en-US" altLang="en-US"/>
              <a:t>CẤU TẠO BẢNG TUẦN HOÀN</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4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6589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33D83848-4EAA-190C-C2AE-E99DBCD4248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8" name="Object 7">
            <a:extLst>
              <a:ext uri="{FF2B5EF4-FFF2-40B4-BE49-F238E27FC236}">
                <a16:creationId xmlns:a16="http://schemas.microsoft.com/office/drawing/2014/main" id="{B16DA09A-609E-828D-8F92-3AD2F668C1C1}"/>
              </a:ext>
            </a:extLst>
          </p:cNvPr>
          <p:cNvGraphicFramePr>
            <a:graphicFrameLocks noChangeAspect="1"/>
          </p:cNvGraphicFramePr>
          <p:nvPr>
            <p:extLst>
              <p:ext uri="{D42A27DB-BD31-4B8C-83A1-F6EECF244321}">
                <p14:modId xmlns:p14="http://schemas.microsoft.com/office/powerpoint/2010/main" val="3041075538"/>
              </p:ext>
            </p:extLst>
          </p:nvPr>
        </p:nvGraphicFramePr>
        <p:xfrm>
          <a:off x="234950" y="1624013"/>
          <a:ext cx="1624013" cy="2941637"/>
        </p:xfrm>
        <a:graphic>
          <a:graphicData uri="http://schemas.openxmlformats.org/presentationml/2006/ole">
            <mc:AlternateContent xmlns:mc="http://schemas.openxmlformats.org/markup-compatibility/2006">
              <mc:Choice xmlns:v="urn:schemas-microsoft-com:vml" Requires="v">
                <p:oleObj spid="_x0000_s6173" name="Bitmap Image" r:id="rId3" imgW="1623240" imgH="2941200" progId="Paint.Picture">
                  <p:embed/>
                </p:oleObj>
              </mc:Choice>
              <mc:Fallback>
                <p:oleObj name="Bitmap Image" r:id="rId3" imgW="1623240" imgH="2941200" progId="Paint.Picture">
                  <p:embed/>
                  <p:pic>
                    <p:nvPicPr>
                      <p:cNvPr id="5" name="Object 4">
                        <a:extLst>
                          <a:ext uri="{FF2B5EF4-FFF2-40B4-BE49-F238E27FC236}">
                            <a16:creationId xmlns:a16="http://schemas.microsoft.com/office/drawing/2014/main" id="{0108C2FA-B51C-7AA5-8AFA-7009100AF104}"/>
                          </a:ext>
                        </a:extLst>
                      </p:cNvPr>
                      <p:cNvPicPr/>
                      <p:nvPr/>
                    </p:nvPicPr>
                    <p:blipFill>
                      <a:blip r:embed="rId4"/>
                      <a:stretch>
                        <a:fillRect/>
                      </a:stretch>
                    </p:blipFill>
                    <p:spPr>
                      <a:xfrm>
                        <a:off x="234950" y="1624013"/>
                        <a:ext cx="1624013" cy="294163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A3B6DA5C-2966-AC81-992B-3F024DF5B0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1244600" y="4044950"/>
            <a:ext cx="2813050" cy="2813050"/>
          </a:xfrm>
          <a:prstGeom prst="rect">
            <a:avLst/>
          </a:prstGeom>
        </p:spPr>
      </p:pic>
      <p:sp>
        <p:nvSpPr>
          <p:cNvPr id="11" name="Synergistically utilize technically sound portals with frictionless chains. Dramatically customize…">
            <a:extLst>
              <a:ext uri="{FF2B5EF4-FFF2-40B4-BE49-F238E27FC236}">
                <a16:creationId xmlns:a16="http://schemas.microsoft.com/office/drawing/2014/main" id="{ED2B53E6-9B8F-4426-B7F5-7515D94EB0D0}"/>
              </a:ext>
            </a:extLst>
          </p:cNvPr>
          <p:cNvSpPr txBox="1"/>
          <p:nvPr/>
        </p:nvSpPr>
        <p:spPr>
          <a:xfrm>
            <a:off x="2920409" y="5550079"/>
            <a:ext cx="8566403"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40" hangingPunct="0">
              <a:defRPr sz="2000" b="0">
                <a:solidFill>
                  <a:srgbClr val="1C1F25"/>
                </a:solidFill>
                <a:latin typeface="Roboto Bold"/>
                <a:ea typeface="Roboto Bold"/>
                <a:cs typeface="Roboto Bold"/>
                <a:sym typeface="Roboto Bold"/>
              </a:defRPr>
            </a:pPr>
            <a:r>
              <a:rPr lang="vi-VN" sz="2400" i="1" dirty="0">
                <a:solidFill>
                  <a:srgbClr val="00B0F0"/>
                </a:solidFill>
                <a:latin typeface="Arial" panose="020B0604020202020204" pitchFamily="34" charset="0"/>
                <a:cs typeface="Arial" panose="020B0604020202020204" pitchFamily="34" charset="0"/>
                <a:sym typeface="+mn-lt"/>
              </a:rPr>
              <a:t>Hình 4.2. Ô nguyên tố oxygen</a:t>
            </a:r>
            <a:endParaRPr lang="en-US" altLang="zh-CN" sz="2400" i="1" dirty="0">
              <a:solidFill>
                <a:srgbClr val="00B0F0"/>
              </a:solidFill>
              <a:latin typeface="Arial" panose="020B0604020202020204" pitchFamily="34" charset="0"/>
              <a:cs typeface="Arial" panose="020B0604020202020204" pitchFamily="34" charset="0"/>
              <a:sym typeface="+mn-lt"/>
            </a:endParaRPr>
          </a:p>
        </p:txBody>
      </p:sp>
      <p:sp>
        <p:nvSpPr>
          <p:cNvPr id="12" name="Rectangle 11">
            <a:extLst>
              <a:ext uri="{FF2B5EF4-FFF2-40B4-BE49-F238E27FC236}">
                <a16:creationId xmlns:a16="http://schemas.microsoft.com/office/drawing/2014/main" id="{4A263305-8075-4234-9BEF-BE67FD97E68A}"/>
              </a:ext>
            </a:extLst>
          </p:cNvPr>
          <p:cNvSpPr/>
          <p:nvPr/>
        </p:nvSpPr>
        <p:spPr>
          <a:xfrm>
            <a:off x="0" y="0"/>
            <a:ext cx="2175613"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FF00"/>
                </a:solidFill>
                <a:latin typeface="Arial" panose="020B0604020202020204" pitchFamily="34" charset="0"/>
                <a:cs typeface="Arial" panose="020B0604020202020204" pitchFamily="34" charset="0"/>
              </a:rPr>
              <a:t>1. </a:t>
            </a:r>
          </a:p>
          <a:p>
            <a:pPr algn="ctr"/>
            <a:r>
              <a:rPr lang="vi-VN" sz="4400" b="1" dirty="0">
                <a:solidFill>
                  <a:srgbClr val="FFFF00"/>
                </a:solidFill>
                <a:latin typeface="Arial" panose="020B0604020202020204" pitchFamily="34" charset="0"/>
                <a:cs typeface="Arial" panose="020B0604020202020204" pitchFamily="34" charset="0"/>
              </a:rPr>
              <a:t>Ô nguyên tố</a:t>
            </a:r>
            <a:endParaRPr lang="en-US" sz="4400" b="1" dirty="0">
              <a:solidFill>
                <a:srgbClr val="FFFF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47E2401-CA7A-4101-82F3-4DBFA2B48ADE}"/>
              </a:ext>
            </a:extLst>
          </p:cNvPr>
          <p:cNvSpPr txBox="1"/>
          <p:nvPr/>
        </p:nvSpPr>
        <p:spPr>
          <a:xfrm>
            <a:off x="2487087" y="330532"/>
            <a:ext cx="9433048" cy="107721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Ví dụ: Các thông tin về nguyên tố ở ô số 8 trong bảng tuần hoàn được chỉ ra trong Hình 4.2.</a:t>
            </a:r>
            <a:endParaRPr lang="vi-VN" sz="3200" dirty="0">
              <a:latin typeface="Arial" panose="020B0604020202020204" pitchFamily="34" charset="0"/>
              <a:cs typeface="Arial" panose="020B0604020202020204" pitchFamily="34" charset="0"/>
            </a:endParaRPr>
          </a:p>
        </p:txBody>
      </p:sp>
      <p:sp>
        <p:nvSpPr>
          <p:cNvPr id="14" name="Rectangle: Rounded Corners 11">
            <a:extLst>
              <a:ext uri="{FF2B5EF4-FFF2-40B4-BE49-F238E27FC236}">
                <a16:creationId xmlns:a16="http://schemas.microsoft.com/office/drawing/2014/main" id="{30BD121C-F301-4659-A0C3-83366AB8BC73}"/>
              </a:ext>
            </a:extLst>
          </p:cNvPr>
          <p:cNvSpPr/>
          <p:nvPr/>
        </p:nvSpPr>
        <p:spPr>
          <a:xfrm>
            <a:off x="5834295" y="2420889"/>
            <a:ext cx="2355574" cy="2664296"/>
          </a:xfrm>
          <a:prstGeom prst="roundRect">
            <a:avLst/>
          </a:prstGeom>
          <a:solidFill>
            <a:srgbClr val="FF00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8</a:t>
            </a:r>
          </a:p>
          <a:p>
            <a:pPr algn="ctr"/>
            <a:r>
              <a:rPr lang="vi-VN" sz="7200" b="1" dirty="0">
                <a:latin typeface="Arial" panose="020B0604020202020204" pitchFamily="34" charset="0"/>
                <a:cs typeface="Arial" panose="020B0604020202020204" pitchFamily="34" charset="0"/>
              </a:rPr>
              <a:t>O</a:t>
            </a:r>
          </a:p>
          <a:p>
            <a:pPr algn="ctr"/>
            <a:r>
              <a:rPr lang="vi-VN" sz="2800" b="1" dirty="0">
                <a:latin typeface="Arial" panose="020B0604020202020204" pitchFamily="34" charset="0"/>
                <a:cs typeface="Arial" panose="020B0604020202020204" pitchFamily="34" charset="0"/>
              </a:rPr>
              <a:t>Oxygen</a:t>
            </a:r>
          </a:p>
          <a:p>
            <a:pPr algn="ctr"/>
            <a:r>
              <a:rPr lang="vi-VN" sz="2800" b="1" dirty="0">
                <a:latin typeface="Arial" panose="020B0604020202020204" pitchFamily="34" charset="0"/>
                <a:cs typeface="Arial" panose="020B0604020202020204" pitchFamily="34" charset="0"/>
              </a:rPr>
              <a:t>16</a:t>
            </a:r>
          </a:p>
        </p:txBody>
      </p:sp>
      <p:sp>
        <p:nvSpPr>
          <p:cNvPr id="15" name="Speech Bubble: Rectangle with Corners Rounded 15">
            <a:extLst>
              <a:ext uri="{FF2B5EF4-FFF2-40B4-BE49-F238E27FC236}">
                <a16:creationId xmlns:a16="http://schemas.microsoft.com/office/drawing/2014/main" id="{9118931A-A36E-42BA-B96A-048830D7E5D1}"/>
              </a:ext>
            </a:extLst>
          </p:cNvPr>
          <p:cNvSpPr/>
          <p:nvPr/>
        </p:nvSpPr>
        <p:spPr>
          <a:xfrm>
            <a:off x="8024367" y="1990653"/>
            <a:ext cx="3219354" cy="566531"/>
          </a:xfrm>
          <a:prstGeom prst="wedgeRoundRectCallout">
            <a:avLst>
              <a:gd name="adj1" fmla="val -77548"/>
              <a:gd name="adj2" fmla="val 7358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Số đơn vị điện tích hạt nhân</a:t>
            </a:r>
          </a:p>
        </p:txBody>
      </p:sp>
      <p:sp>
        <p:nvSpPr>
          <p:cNvPr id="16" name="Speech Bubble: Rectangle with Corners Rounded 17">
            <a:extLst>
              <a:ext uri="{FF2B5EF4-FFF2-40B4-BE49-F238E27FC236}">
                <a16:creationId xmlns:a16="http://schemas.microsoft.com/office/drawing/2014/main" id="{3799F371-1973-4599-BAFD-AF79860B9776}"/>
              </a:ext>
            </a:extLst>
          </p:cNvPr>
          <p:cNvSpPr/>
          <p:nvPr/>
        </p:nvSpPr>
        <p:spPr>
          <a:xfrm>
            <a:off x="8335496" y="4197185"/>
            <a:ext cx="2764209" cy="566531"/>
          </a:xfrm>
          <a:prstGeom prst="wedgeRoundRectCallout">
            <a:avLst>
              <a:gd name="adj1" fmla="val -89832"/>
              <a:gd name="adj2" fmla="val 5522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Khối lượng nguyên tử</a:t>
            </a:r>
          </a:p>
        </p:txBody>
      </p:sp>
      <p:sp>
        <p:nvSpPr>
          <p:cNvPr id="17" name="Speech Bubble: Rectangle with Corners Rounded 18">
            <a:extLst>
              <a:ext uri="{FF2B5EF4-FFF2-40B4-BE49-F238E27FC236}">
                <a16:creationId xmlns:a16="http://schemas.microsoft.com/office/drawing/2014/main" id="{A8EEBD0A-6779-450F-BD8A-AC8A38AD6719}"/>
              </a:ext>
            </a:extLst>
          </p:cNvPr>
          <p:cNvSpPr/>
          <p:nvPr/>
        </p:nvSpPr>
        <p:spPr>
          <a:xfrm>
            <a:off x="8603741" y="3022078"/>
            <a:ext cx="2064632" cy="566531"/>
          </a:xfrm>
          <a:prstGeom prst="wedgeRoundRectCallout">
            <a:avLst>
              <a:gd name="adj1" fmla="val -100240"/>
              <a:gd name="adj2" fmla="val 16246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Tên nguyên tố</a:t>
            </a:r>
          </a:p>
        </p:txBody>
      </p:sp>
      <p:sp>
        <p:nvSpPr>
          <p:cNvPr id="18" name="Speech Bubble: Rectangle with Corners Rounded 19">
            <a:extLst>
              <a:ext uri="{FF2B5EF4-FFF2-40B4-BE49-F238E27FC236}">
                <a16:creationId xmlns:a16="http://schemas.microsoft.com/office/drawing/2014/main" id="{DF03B774-E398-4A3D-BDA4-DD001ED5DC68}"/>
              </a:ext>
            </a:extLst>
          </p:cNvPr>
          <p:cNvSpPr/>
          <p:nvPr/>
        </p:nvSpPr>
        <p:spPr>
          <a:xfrm>
            <a:off x="3098557" y="3252003"/>
            <a:ext cx="2355574" cy="566531"/>
          </a:xfrm>
          <a:prstGeom prst="wedgeRoundRectCallout">
            <a:avLst>
              <a:gd name="adj1" fmla="val 99398"/>
              <a:gd name="adj2" fmla="val -839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1800" dirty="0">
                <a:latin typeface="Arial" panose="020B0604020202020204" pitchFamily="34" charset="0"/>
                <a:cs typeface="Arial" panose="020B0604020202020204" pitchFamily="34" charset="0"/>
              </a:rPr>
              <a:t>Kí hiệu hóa học</a:t>
            </a:r>
          </a:p>
        </p:txBody>
      </p:sp>
    </p:spTree>
    <p:extLst>
      <p:ext uri="{BB962C8B-B14F-4D97-AF65-F5344CB8AC3E}">
        <p14:creationId xmlns:p14="http://schemas.microsoft.com/office/powerpoint/2010/main" val="17878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F41B3B-8031-48E8-A741-77C38CECFA9E}"/>
              </a:ext>
            </a:extLst>
          </p:cNvPr>
          <p:cNvSpPr>
            <a:spLocks noGrp="1"/>
          </p:cNvSpPr>
          <p:nvPr>
            <p:ph type="title"/>
          </p:nvPr>
        </p:nvSpPr>
        <p:spPr/>
        <p:txBody>
          <a:bodyPr/>
          <a:lstStyle/>
          <a:p>
            <a:endParaRPr lang="en-US"/>
          </a:p>
        </p:txBody>
      </p:sp>
      <p:sp>
        <p:nvSpPr>
          <p:cNvPr id="5" name="Rectangle 4"/>
          <p:cNvSpPr/>
          <p:nvPr/>
        </p:nvSpPr>
        <p:spPr>
          <a:xfrm>
            <a:off x="496389" y="849086"/>
            <a:ext cx="10998925" cy="1520416"/>
          </a:xfrm>
          <a:prstGeom prst="rect">
            <a:avLst/>
          </a:prstGeom>
        </p:spPr>
        <p:txBody>
          <a:bodyPr wrap="square">
            <a:spAutoFit/>
          </a:bodyPr>
          <a:lstStyle/>
          <a:p>
            <a:pPr algn="just">
              <a:lnSpc>
                <a:spcPct val="120000"/>
              </a:lnSpc>
            </a:pPr>
            <a:r>
              <a:rPr lang="en-US" sz="4000" dirty="0" err="1"/>
              <a:t>Mỗi</a:t>
            </a:r>
            <a:r>
              <a:rPr lang="en-US" sz="4000" dirty="0"/>
              <a:t> </a:t>
            </a:r>
            <a:r>
              <a:rPr lang="en-US" sz="4000" dirty="0" err="1"/>
              <a:t>nguyên</a:t>
            </a:r>
            <a:r>
              <a:rPr lang="en-US" sz="4000" dirty="0"/>
              <a:t> </a:t>
            </a:r>
            <a:r>
              <a:rPr lang="en-US" sz="4000" dirty="0" err="1"/>
              <a:t>tố</a:t>
            </a:r>
            <a:r>
              <a:rPr lang="en-US" sz="4000" dirty="0"/>
              <a:t> </a:t>
            </a:r>
            <a:r>
              <a:rPr lang="en-US" sz="4000" dirty="0" err="1"/>
              <a:t>hóa</a:t>
            </a:r>
            <a:r>
              <a:rPr lang="en-US" sz="4000" dirty="0"/>
              <a:t> </a:t>
            </a:r>
            <a:r>
              <a:rPr lang="en-US" sz="4000" dirty="0" err="1"/>
              <a:t>học</a:t>
            </a:r>
            <a:r>
              <a:rPr lang="en-US" sz="4000" dirty="0"/>
              <a:t> </a:t>
            </a:r>
            <a:r>
              <a:rPr lang="en-US" sz="4000" dirty="0" err="1"/>
              <a:t>được</a:t>
            </a:r>
            <a:r>
              <a:rPr lang="en-US" sz="4000" dirty="0"/>
              <a:t> </a:t>
            </a:r>
            <a:r>
              <a:rPr lang="en-US" sz="4000" dirty="0" err="1"/>
              <a:t>xếp</a:t>
            </a:r>
            <a:r>
              <a:rPr lang="en-US" sz="4000" dirty="0"/>
              <a:t> </a:t>
            </a:r>
            <a:r>
              <a:rPr lang="en-US" sz="4000" dirty="0" err="1"/>
              <a:t>vào</a:t>
            </a:r>
            <a:r>
              <a:rPr lang="en-US" sz="4000" dirty="0"/>
              <a:t> </a:t>
            </a:r>
            <a:r>
              <a:rPr lang="en-US" sz="4000" dirty="0" err="1"/>
              <a:t>một</a:t>
            </a:r>
            <a:r>
              <a:rPr lang="en-US" sz="4000" dirty="0"/>
              <a:t> ô </a:t>
            </a:r>
            <a:r>
              <a:rPr lang="en-US" sz="4000" dirty="0" err="1"/>
              <a:t>của</a:t>
            </a:r>
            <a:r>
              <a:rPr lang="en-US" sz="4000" dirty="0"/>
              <a:t> </a:t>
            </a:r>
            <a:r>
              <a:rPr lang="en-US" sz="4000" dirty="0" err="1"/>
              <a:t>bảng</a:t>
            </a:r>
            <a:r>
              <a:rPr lang="en-US" sz="4000" dirty="0"/>
              <a:t> </a:t>
            </a:r>
            <a:r>
              <a:rPr lang="en-US" sz="4000" dirty="0" err="1"/>
              <a:t>tuần</a:t>
            </a:r>
            <a:r>
              <a:rPr lang="en-US" sz="4000" dirty="0"/>
              <a:t> </a:t>
            </a:r>
            <a:r>
              <a:rPr lang="en-US" sz="4000" dirty="0" err="1"/>
              <a:t>hoàn</a:t>
            </a:r>
            <a:r>
              <a:rPr lang="en-US" sz="4000" dirty="0"/>
              <a:t> </a:t>
            </a:r>
            <a:r>
              <a:rPr lang="en-US" sz="4000" dirty="0" err="1"/>
              <a:t>gọi</a:t>
            </a:r>
            <a:r>
              <a:rPr lang="en-US" sz="4000" dirty="0"/>
              <a:t> </a:t>
            </a:r>
            <a:r>
              <a:rPr lang="en-US" sz="4000" dirty="0" err="1"/>
              <a:t>là</a:t>
            </a:r>
            <a:r>
              <a:rPr lang="en-US" sz="4000" dirty="0"/>
              <a:t> ô </a:t>
            </a:r>
            <a:r>
              <a:rPr lang="en-US" sz="4000" dirty="0" err="1"/>
              <a:t>nguyên</a:t>
            </a:r>
            <a:r>
              <a:rPr lang="en-US" sz="4000" dirty="0"/>
              <a:t> </a:t>
            </a:r>
            <a:r>
              <a:rPr lang="en-US" sz="4000" dirty="0" err="1"/>
              <a:t>tố</a:t>
            </a:r>
            <a:r>
              <a:rPr lang="en-US" sz="4000" dirty="0" smtClean="0"/>
              <a:t>.</a:t>
            </a:r>
            <a:endParaRPr lang="en-US" sz="4000" dirty="0"/>
          </a:p>
        </p:txBody>
      </p:sp>
    </p:spTree>
    <p:extLst>
      <p:ext uri="{BB962C8B-B14F-4D97-AF65-F5344CB8AC3E}">
        <p14:creationId xmlns:p14="http://schemas.microsoft.com/office/powerpoint/2010/main" val="2304478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28337-1BE2-4DE9-A866-F9D3A1BAC137}"/>
              </a:ext>
            </a:extLst>
          </p:cNvPr>
          <p:cNvSpPr>
            <a:spLocks noGrp="1"/>
          </p:cNvSpPr>
          <p:nvPr>
            <p:ph type="title"/>
          </p:nvPr>
        </p:nvSpPr>
        <p:spPr/>
        <p:txBody>
          <a:bodyPr/>
          <a:lstStyle/>
          <a:p>
            <a:endParaRPr lang="en-US"/>
          </a:p>
        </p:txBody>
      </p:sp>
      <p:sp>
        <p:nvSpPr>
          <p:cNvPr id="6" name="Rectangle: Rounded Corners 5">
            <a:extLst>
              <a:ext uri="{FF2B5EF4-FFF2-40B4-BE49-F238E27FC236}">
                <a16:creationId xmlns:a16="http://schemas.microsoft.com/office/drawing/2014/main" id="{204C142F-331D-3CC6-71E1-8844DB7F89FA}"/>
              </a:ext>
            </a:extLst>
          </p:cNvPr>
          <p:cNvSpPr/>
          <p:nvPr/>
        </p:nvSpPr>
        <p:spPr>
          <a:xfrm>
            <a:off x="252004" y="2601890"/>
            <a:ext cx="4960076" cy="2839504"/>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7" name="Rectangle: Rounded Corners 6">
            <a:extLst>
              <a:ext uri="{FF2B5EF4-FFF2-40B4-BE49-F238E27FC236}">
                <a16:creationId xmlns:a16="http://schemas.microsoft.com/office/drawing/2014/main" id="{EAFE6D45-690E-E006-E2A5-A6A94917E63A}"/>
              </a:ext>
            </a:extLst>
          </p:cNvPr>
          <p:cNvSpPr/>
          <p:nvPr/>
        </p:nvSpPr>
        <p:spPr>
          <a:xfrm>
            <a:off x="6714309" y="2508069"/>
            <a:ext cx="4930797" cy="302714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342900" indent="-342900" algn="just">
              <a:buFont typeface="Wingdings" panose="05000000000000000000" pitchFamily="2" charset="2"/>
              <a:buChar char="ü"/>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342900" indent="-342900" algn="just">
              <a:buFont typeface="Wingdings" panose="05000000000000000000" pitchFamily="2" charset="2"/>
              <a:buChar char="ü"/>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
        <p:nvSpPr>
          <p:cNvPr id="8" name="TextBox 7">
            <a:extLst>
              <a:ext uri="{FF2B5EF4-FFF2-40B4-BE49-F238E27FC236}">
                <a16:creationId xmlns:a16="http://schemas.microsoft.com/office/drawing/2014/main" id="{68978469-8DCF-47FB-9EA4-F6F6EFA7BE40}"/>
              </a:ext>
            </a:extLst>
          </p:cNvPr>
          <p:cNvSpPr txBox="1"/>
          <p:nvPr/>
        </p:nvSpPr>
        <p:spPr>
          <a:xfrm>
            <a:off x="861119" y="267788"/>
            <a:ext cx="10555817" cy="2062103"/>
          </a:xfrm>
          <a:prstGeom prst="rect">
            <a:avLst/>
          </a:prstGeom>
          <a:solidFill>
            <a:srgbClr val="FFFFCC">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200" b="1" dirty="0" smtClean="0">
                <a:solidFill>
                  <a:srgbClr val="FF0000"/>
                </a:solidFill>
                <a:latin typeface="Arial" panose="020B0604020202020204" pitchFamily="34" charset="0"/>
                <a:cs typeface="Arial" panose="020B0604020202020204" pitchFamily="34" charset="0"/>
              </a:rPr>
              <a:t>?/SGK/26</a:t>
            </a:r>
            <a:r>
              <a:rPr lang="vi-VN" sz="3200" b="1" dirty="0" smtClean="0">
                <a:solidFill>
                  <a:srgbClr val="FF0000"/>
                </a:solidFill>
                <a:latin typeface="Arial" panose="020B0604020202020204" pitchFamily="34" charset="0"/>
                <a:cs typeface="Arial" panose="020B0604020202020204" pitchFamily="34" charset="0"/>
              </a:rPr>
              <a:t>.</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Sử dụng bảng tuần hoàn và cho biết kí hiệu hóa học, tên nguyên tố, số hiệu nguyên tử, khối lượng nguyên tử và số electron trong nguyên tử của các nguyên tố ở ô số 6, 11</a:t>
            </a:r>
          </a:p>
        </p:txBody>
      </p:sp>
      <p:sp>
        <p:nvSpPr>
          <p:cNvPr id="3" name="Rectangle 2"/>
          <p:cNvSpPr/>
          <p:nvPr/>
        </p:nvSpPr>
        <p:spPr>
          <a:xfrm>
            <a:off x="535579" y="5657671"/>
            <a:ext cx="10450284" cy="1200329"/>
          </a:xfrm>
          <a:prstGeom prst="rect">
            <a:avLst/>
          </a:prstGeom>
        </p:spPr>
        <p:txBody>
          <a:bodyPr wrap="square">
            <a:spAutoFit/>
          </a:bodyPr>
          <a:lstStyle/>
          <a:p>
            <a:pPr algn="just">
              <a:lnSpc>
                <a:spcPct val="120000"/>
              </a:lnSpc>
            </a:pPr>
            <a:r>
              <a:rPr lang="en-US" sz="3000" b="1" dirty="0" err="1" smtClean="0"/>
              <a:t>Kết</a:t>
            </a:r>
            <a:r>
              <a:rPr lang="en-US" sz="3000" b="1" dirty="0" smtClean="0"/>
              <a:t> </a:t>
            </a:r>
            <a:r>
              <a:rPr lang="en-US" sz="3000" b="1" dirty="0" err="1" smtClean="0"/>
              <a:t>luận</a:t>
            </a:r>
            <a:r>
              <a:rPr lang="en-US" sz="3000" b="1" dirty="0" smtClean="0"/>
              <a:t>: STT </a:t>
            </a:r>
            <a:r>
              <a:rPr lang="en-US" sz="3000" b="1" dirty="0" err="1"/>
              <a:t>của</a:t>
            </a:r>
            <a:r>
              <a:rPr lang="en-US" sz="3000" b="1" dirty="0"/>
              <a:t> ô = </a:t>
            </a:r>
            <a:r>
              <a:rPr lang="vi-VN" sz="3000" b="1" dirty="0"/>
              <a:t>Số hiệu nguyên tử (Z) = Số đơn vị điện tích hạt nhân = Số p = Số e </a:t>
            </a:r>
            <a:endParaRPr lang="en-US" sz="3000" dirty="0"/>
          </a:p>
        </p:txBody>
      </p:sp>
    </p:spTree>
    <p:extLst>
      <p:ext uri="{BB962C8B-B14F-4D97-AF65-F5344CB8AC3E}">
        <p14:creationId xmlns:p14="http://schemas.microsoft.com/office/powerpoint/2010/main" val="417289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descr="https://f23-zpc.zdn.vn/1557739054050459568/673b2c98a470602e39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16" y="117565"/>
            <a:ext cx="11838125" cy="689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80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40739C3-659A-F5D6-02A3-BB6387AC1543}"/>
              </a:ext>
            </a:extLst>
          </p:cNvPr>
          <p:cNvGraphicFramePr>
            <a:graphicFrameLocks noChangeAspect="1"/>
          </p:cNvGraphicFramePr>
          <p:nvPr>
            <p:extLst>
              <p:ext uri="{D42A27DB-BD31-4B8C-83A1-F6EECF244321}">
                <p14:modId xmlns:p14="http://schemas.microsoft.com/office/powerpoint/2010/main" val="1777340667"/>
              </p:ext>
            </p:extLst>
          </p:nvPr>
        </p:nvGraphicFramePr>
        <p:xfrm>
          <a:off x="2586119" y="5222631"/>
          <a:ext cx="9143863" cy="1404414"/>
        </p:xfrm>
        <a:graphic>
          <a:graphicData uri="http://schemas.openxmlformats.org/presentationml/2006/ole">
            <mc:AlternateContent xmlns:mc="http://schemas.openxmlformats.org/markup-compatibility/2006">
              <mc:Choice xmlns:v="urn:schemas-microsoft-com:vml" Requires="v">
                <p:oleObj spid="_x0000_s11326" name="Bitmap Image" r:id="rId3" imgW="6698160" imgH="1028880" progId="Paint.Picture">
                  <p:embed/>
                </p:oleObj>
              </mc:Choice>
              <mc:Fallback>
                <p:oleObj name="Bitmap Image" r:id="rId3" imgW="6698160" imgH="1028880" progId="Paint.Picture">
                  <p:embed/>
                  <p:pic>
                    <p:nvPicPr>
                      <p:cNvPr id="0" name=""/>
                      <p:cNvPicPr/>
                      <p:nvPr/>
                    </p:nvPicPr>
                    <p:blipFill>
                      <a:blip r:embed="rId4"/>
                      <a:stretch>
                        <a:fillRect/>
                      </a:stretch>
                    </p:blipFill>
                    <p:spPr>
                      <a:xfrm>
                        <a:off x="2586119" y="5222631"/>
                        <a:ext cx="9143863" cy="140441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F3D7075-779B-7C8F-3315-80649A558CC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 name="Object 4">
            <a:extLst>
              <a:ext uri="{FF2B5EF4-FFF2-40B4-BE49-F238E27FC236}">
                <a16:creationId xmlns:a16="http://schemas.microsoft.com/office/drawing/2014/main" id="{9636F062-D0C4-2A87-2C71-65E72F2F0787}"/>
              </a:ext>
            </a:extLst>
          </p:cNvPr>
          <p:cNvGraphicFramePr>
            <a:graphicFrameLocks noChangeAspect="1"/>
          </p:cNvGraphicFramePr>
          <p:nvPr>
            <p:extLst>
              <p:ext uri="{D42A27DB-BD31-4B8C-83A1-F6EECF244321}">
                <p14:modId xmlns:p14="http://schemas.microsoft.com/office/powerpoint/2010/main" val="533581618"/>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spid="_x0000_s11327" name="Bitmap Image" r:id="rId5" imgW="1516320" imgH="2651760" progId="Paint.Picture">
                  <p:embed/>
                </p:oleObj>
              </mc:Choice>
              <mc:Fallback>
                <p:oleObj name="Bitmap Image" r:id="rId5" imgW="1516320" imgH="2651760" progId="Paint.Picture">
                  <p:embed/>
                  <p:pic>
                    <p:nvPicPr>
                      <p:cNvPr id="11" name="Object 10">
                        <a:extLst>
                          <a:ext uri="{FF2B5EF4-FFF2-40B4-BE49-F238E27FC236}">
                            <a16:creationId xmlns:a16="http://schemas.microsoft.com/office/drawing/2014/main" id="{C85D27EA-29BA-27A8-2655-A6723A570552}"/>
                          </a:ext>
                        </a:extLst>
                      </p:cNvPr>
                      <p:cNvPicPr/>
                      <p:nvPr/>
                    </p:nvPicPr>
                    <p:blipFill>
                      <a:blip r:embed="rId6"/>
                      <a:stretch>
                        <a:fillRect/>
                      </a:stretch>
                    </p:blipFill>
                    <p:spPr>
                      <a:xfrm>
                        <a:off x="222250" y="2103437"/>
                        <a:ext cx="1516063" cy="2651125"/>
                      </a:xfrm>
                      <a:prstGeom prst="rect">
                        <a:avLst/>
                      </a:prstGeom>
                    </p:spPr>
                  </p:pic>
                </p:oleObj>
              </mc:Fallback>
            </mc:AlternateContent>
          </a:graphicData>
        </a:graphic>
      </p:graphicFrame>
      <p:grpSp>
        <p:nvGrpSpPr>
          <p:cNvPr id="57" name="Group 56">
            <a:extLst>
              <a:ext uri="{FF2B5EF4-FFF2-40B4-BE49-F238E27FC236}">
                <a16:creationId xmlns:a16="http://schemas.microsoft.com/office/drawing/2014/main" id="{464ADC73-AB5D-E618-91F6-20FA307E07E4}"/>
              </a:ext>
            </a:extLst>
          </p:cNvPr>
          <p:cNvGrpSpPr/>
          <p:nvPr/>
        </p:nvGrpSpPr>
        <p:grpSpPr>
          <a:xfrm>
            <a:off x="3094383" y="3789727"/>
            <a:ext cx="642320" cy="617388"/>
            <a:chOff x="2783298" y="643413"/>
            <a:chExt cx="642320" cy="617388"/>
          </a:xfrm>
        </p:grpSpPr>
        <p:sp>
          <p:nvSpPr>
            <p:cNvPr id="11" name="Oval 10">
              <a:extLst>
                <a:ext uri="{FF2B5EF4-FFF2-40B4-BE49-F238E27FC236}">
                  <a16:creationId xmlns:a16="http://schemas.microsoft.com/office/drawing/2014/main" id="{B966F9FD-B59E-9F74-73B6-BF47BE9A5740}"/>
                </a:ext>
              </a:extLst>
            </p:cNvPr>
            <p:cNvSpPr/>
            <p:nvPr/>
          </p:nvSpPr>
          <p:spPr>
            <a:xfrm>
              <a:off x="2783298"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A667FC6-2A5C-E296-321B-6A4E0A9CF27E}"/>
                </a:ext>
              </a:extLst>
            </p:cNvPr>
            <p:cNvSpPr/>
            <p:nvPr/>
          </p:nvSpPr>
          <p:spPr>
            <a:xfrm>
              <a:off x="2941163"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771238D5-CD41-CFF9-9FD8-EE7B4DE37010}"/>
                </a:ext>
              </a:extLst>
            </p:cNvPr>
            <p:cNvSpPr txBox="1"/>
            <p:nvPr/>
          </p:nvSpPr>
          <p:spPr>
            <a:xfrm>
              <a:off x="2883441" y="767441"/>
              <a:ext cx="417102" cy="369332"/>
            </a:xfrm>
            <a:prstGeom prst="rect">
              <a:avLst/>
            </a:prstGeom>
            <a:noFill/>
          </p:spPr>
          <p:txBody>
            <a:bodyPr wrap="none" rtlCol="0">
              <a:spAutoFit/>
            </a:bodyPr>
            <a:lstStyle/>
            <a:p>
              <a:r>
                <a:rPr lang="en-US" dirty="0"/>
                <a:t>+1</a:t>
              </a:r>
              <a:endParaRPr lang="vi-VN" dirty="0"/>
            </a:p>
          </p:txBody>
        </p:sp>
        <p:sp>
          <p:nvSpPr>
            <p:cNvPr id="13" name="Oval 12">
              <a:extLst>
                <a:ext uri="{FF2B5EF4-FFF2-40B4-BE49-F238E27FC236}">
                  <a16:creationId xmlns:a16="http://schemas.microsoft.com/office/drawing/2014/main" id="{7125A105-A222-6477-1E8A-E307085F6615}"/>
                </a:ext>
              </a:extLst>
            </p:cNvPr>
            <p:cNvSpPr/>
            <p:nvPr/>
          </p:nvSpPr>
          <p:spPr>
            <a:xfrm flipH="1" flipV="1">
              <a:off x="3317618"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8" name="Group 57">
            <a:extLst>
              <a:ext uri="{FF2B5EF4-FFF2-40B4-BE49-F238E27FC236}">
                <a16:creationId xmlns:a16="http://schemas.microsoft.com/office/drawing/2014/main" id="{2390D774-6927-7330-8112-185E45CDB67B}"/>
              </a:ext>
            </a:extLst>
          </p:cNvPr>
          <p:cNvGrpSpPr/>
          <p:nvPr/>
        </p:nvGrpSpPr>
        <p:grpSpPr>
          <a:xfrm>
            <a:off x="4194534" y="3789727"/>
            <a:ext cx="642320" cy="617388"/>
            <a:chOff x="3935692" y="643413"/>
            <a:chExt cx="642320" cy="617388"/>
          </a:xfrm>
        </p:grpSpPr>
        <p:sp>
          <p:nvSpPr>
            <p:cNvPr id="14" name="Oval 13">
              <a:extLst>
                <a:ext uri="{FF2B5EF4-FFF2-40B4-BE49-F238E27FC236}">
                  <a16:creationId xmlns:a16="http://schemas.microsoft.com/office/drawing/2014/main" id="{26185292-9A90-F81F-9DCA-18CA88016BC6}"/>
                </a:ext>
              </a:extLst>
            </p:cNvPr>
            <p:cNvSpPr/>
            <p:nvPr/>
          </p:nvSpPr>
          <p:spPr>
            <a:xfrm>
              <a:off x="3935692" y="643413"/>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19FFC59F-9485-EB87-8CE5-CFA1C7A70968}"/>
                </a:ext>
              </a:extLst>
            </p:cNvPr>
            <p:cNvSpPr/>
            <p:nvPr/>
          </p:nvSpPr>
          <p:spPr>
            <a:xfrm>
              <a:off x="4093557" y="801278"/>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CFAEF49-710C-6FE9-C47B-B49F060025E8}"/>
                </a:ext>
              </a:extLst>
            </p:cNvPr>
            <p:cNvSpPr txBox="1"/>
            <p:nvPr/>
          </p:nvSpPr>
          <p:spPr>
            <a:xfrm>
              <a:off x="4035835" y="767441"/>
              <a:ext cx="417102" cy="369332"/>
            </a:xfrm>
            <a:prstGeom prst="rect">
              <a:avLst/>
            </a:prstGeom>
            <a:noFill/>
          </p:spPr>
          <p:txBody>
            <a:bodyPr wrap="none" rtlCol="0">
              <a:spAutoFit/>
            </a:bodyPr>
            <a:lstStyle/>
            <a:p>
              <a:r>
                <a:rPr lang="en-US" dirty="0"/>
                <a:t>+2</a:t>
              </a:r>
              <a:endParaRPr lang="vi-VN" dirty="0"/>
            </a:p>
          </p:txBody>
        </p:sp>
        <p:sp>
          <p:nvSpPr>
            <p:cNvPr id="17" name="Oval 16">
              <a:extLst>
                <a:ext uri="{FF2B5EF4-FFF2-40B4-BE49-F238E27FC236}">
                  <a16:creationId xmlns:a16="http://schemas.microsoft.com/office/drawing/2014/main" id="{550C6246-AE4A-2782-B606-6A1BC0AC23D5}"/>
                </a:ext>
              </a:extLst>
            </p:cNvPr>
            <p:cNvSpPr/>
            <p:nvPr/>
          </p:nvSpPr>
          <p:spPr>
            <a:xfrm flipH="1" flipV="1">
              <a:off x="4470012" y="104893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Oval 21">
              <a:extLst>
                <a:ext uri="{FF2B5EF4-FFF2-40B4-BE49-F238E27FC236}">
                  <a16:creationId xmlns:a16="http://schemas.microsoft.com/office/drawing/2014/main" id="{BA8805E1-A5B2-CF24-AD8A-91A913EDF9AB}"/>
                </a:ext>
              </a:extLst>
            </p:cNvPr>
            <p:cNvSpPr/>
            <p:nvPr/>
          </p:nvSpPr>
          <p:spPr>
            <a:xfrm flipH="1" flipV="1">
              <a:off x="3966988" y="693278"/>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59" name="Group 58">
            <a:extLst>
              <a:ext uri="{FF2B5EF4-FFF2-40B4-BE49-F238E27FC236}">
                <a16:creationId xmlns:a16="http://schemas.microsoft.com/office/drawing/2014/main" id="{711792F4-A3B5-6E95-F15C-B304EA5339A7}"/>
              </a:ext>
            </a:extLst>
          </p:cNvPr>
          <p:cNvGrpSpPr/>
          <p:nvPr/>
        </p:nvGrpSpPr>
        <p:grpSpPr>
          <a:xfrm>
            <a:off x="5294685" y="3559014"/>
            <a:ext cx="1078814" cy="1078814"/>
            <a:chOff x="4902897" y="368617"/>
            <a:chExt cx="1078814" cy="1078814"/>
          </a:xfrm>
        </p:grpSpPr>
        <p:sp>
          <p:nvSpPr>
            <p:cNvPr id="23" name="Oval 22">
              <a:extLst>
                <a:ext uri="{FF2B5EF4-FFF2-40B4-BE49-F238E27FC236}">
                  <a16:creationId xmlns:a16="http://schemas.microsoft.com/office/drawing/2014/main" id="{A95C1077-30E9-2A67-1A43-58A1E5DB2BD5}"/>
                </a:ext>
              </a:extLst>
            </p:cNvPr>
            <p:cNvSpPr/>
            <p:nvPr/>
          </p:nvSpPr>
          <p:spPr>
            <a:xfrm>
              <a:off x="513743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5864BF92-8C66-4288-152D-96DB540749D2}"/>
                </a:ext>
              </a:extLst>
            </p:cNvPr>
            <p:cNvSpPr/>
            <p:nvPr/>
          </p:nvSpPr>
          <p:spPr>
            <a:xfrm>
              <a:off x="529530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415C7DE4-2DA6-E07D-20D7-D652EBCD6BF3}"/>
                </a:ext>
              </a:extLst>
            </p:cNvPr>
            <p:cNvSpPr txBox="1"/>
            <p:nvPr/>
          </p:nvSpPr>
          <p:spPr>
            <a:xfrm>
              <a:off x="5237579" y="733604"/>
              <a:ext cx="417102" cy="369332"/>
            </a:xfrm>
            <a:prstGeom prst="rect">
              <a:avLst/>
            </a:prstGeom>
            <a:noFill/>
          </p:spPr>
          <p:txBody>
            <a:bodyPr wrap="none" rtlCol="0">
              <a:spAutoFit/>
            </a:bodyPr>
            <a:lstStyle/>
            <a:p>
              <a:r>
                <a:rPr lang="en-US" dirty="0"/>
                <a:t>+3</a:t>
              </a:r>
              <a:endParaRPr lang="vi-VN" dirty="0"/>
            </a:p>
          </p:txBody>
        </p:sp>
        <p:sp>
          <p:nvSpPr>
            <p:cNvPr id="26" name="Oval 25">
              <a:extLst>
                <a:ext uri="{FF2B5EF4-FFF2-40B4-BE49-F238E27FC236}">
                  <a16:creationId xmlns:a16="http://schemas.microsoft.com/office/drawing/2014/main" id="{2E41F302-8938-7A3F-C142-9279C8EF3150}"/>
                </a:ext>
              </a:extLst>
            </p:cNvPr>
            <p:cNvSpPr/>
            <p:nvPr/>
          </p:nvSpPr>
          <p:spPr>
            <a:xfrm flipH="1" flipV="1">
              <a:off x="567175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Oval 26">
              <a:extLst>
                <a:ext uri="{FF2B5EF4-FFF2-40B4-BE49-F238E27FC236}">
                  <a16:creationId xmlns:a16="http://schemas.microsoft.com/office/drawing/2014/main" id="{9C6A3EB4-49EC-70A7-C9CC-E439C45B0769}"/>
                </a:ext>
              </a:extLst>
            </p:cNvPr>
            <p:cNvSpPr/>
            <p:nvPr/>
          </p:nvSpPr>
          <p:spPr>
            <a:xfrm>
              <a:off x="490289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005FA004-D3B0-4F04-4723-4771EC265787}"/>
                </a:ext>
              </a:extLst>
            </p:cNvPr>
            <p:cNvSpPr/>
            <p:nvPr/>
          </p:nvSpPr>
          <p:spPr>
            <a:xfrm flipH="1" flipV="1">
              <a:off x="571086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Oval 28">
              <a:extLst>
                <a:ext uri="{FF2B5EF4-FFF2-40B4-BE49-F238E27FC236}">
                  <a16:creationId xmlns:a16="http://schemas.microsoft.com/office/drawing/2014/main" id="{DC1C0606-222D-DD2B-6E3D-98F1D82510E5}"/>
                </a:ext>
              </a:extLst>
            </p:cNvPr>
            <p:cNvSpPr/>
            <p:nvPr/>
          </p:nvSpPr>
          <p:spPr>
            <a:xfrm flipH="1" flipV="1">
              <a:off x="5218554" y="62560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0" name="Group 59">
            <a:extLst>
              <a:ext uri="{FF2B5EF4-FFF2-40B4-BE49-F238E27FC236}">
                <a16:creationId xmlns:a16="http://schemas.microsoft.com/office/drawing/2014/main" id="{DB09DD10-D6DF-2EF8-FC2C-735766F33ADC}"/>
              </a:ext>
            </a:extLst>
          </p:cNvPr>
          <p:cNvGrpSpPr/>
          <p:nvPr/>
        </p:nvGrpSpPr>
        <p:grpSpPr>
          <a:xfrm>
            <a:off x="6831330" y="3559014"/>
            <a:ext cx="1078814" cy="1078814"/>
            <a:chOff x="6661067" y="368617"/>
            <a:chExt cx="1078814" cy="1078814"/>
          </a:xfrm>
        </p:grpSpPr>
        <p:sp>
          <p:nvSpPr>
            <p:cNvPr id="30" name="Oval 29">
              <a:extLst>
                <a:ext uri="{FF2B5EF4-FFF2-40B4-BE49-F238E27FC236}">
                  <a16:creationId xmlns:a16="http://schemas.microsoft.com/office/drawing/2014/main" id="{035B8C45-C7D9-7ED3-067E-97A462234290}"/>
                </a:ext>
              </a:extLst>
            </p:cNvPr>
            <p:cNvSpPr/>
            <p:nvPr/>
          </p:nvSpPr>
          <p:spPr>
            <a:xfrm>
              <a:off x="6895606" y="609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949068CD-9448-F58C-3578-DF7A5F4F6651}"/>
                </a:ext>
              </a:extLst>
            </p:cNvPr>
            <p:cNvSpPr/>
            <p:nvPr/>
          </p:nvSpPr>
          <p:spPr>
            <a:xfrm>
              <a:off x="7053471" y="767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5C5837B4-FED8-AE17-BFD9-361D19B73618}"/>
                </a:ext>
              </a:extLst>
            </p:cNvPr>
            <p:cNvSpPr txBox="1"/>
            <p:nvPr/>
          </p:nvSpPr>
          <p:spPr>
            <a:xfrm>
              <a:off x="6995749" y="733604"/>
              <a:ext cx="417102" cy="369332"/>
            </a:xfrm>
            <a:prstGeom prst="rect">
              <a:avLst/>
            </a:prstGeom>
            <a:noFill/>
          </p:spPr>
          <p:txBody>
            <a:bodyPr wrap="none" rtlCol="0">
              <a:spAutoFit/>
            </a:bodyPr>
            <a:lstStyle/>
            <a:p>
              <a:r>
                <a:rPr lang="en-US" dirty="0"/>
                <a:t>+4</a:t>
              </a:r>
              <a:endParaRPr lang="vi-VN" dirty="0"/>
            </a:p>
          </p:txBody>
        </p:sp>
        <p:sp>
          <p:nvSpPr>
            <p:cNvPr id="33" name="Oval 32">
              <a:extLst>
                <a:ext uri="{FF2B5EF4-FFF2-40B4-BE49-F238E27FC236}">
                  <a16:creationId xmlns:a16="http://schemas.microsoft.com/office/drawing/2014/main" id="{1E666586-6BC9-7DAB-B7F2-D4A17ACB740C}"/>
                </a:ext>
              </a:extLst>
            </p:cNvPr>
            <p:cNvSpPr/>
            <p:nvPr/>
          </p:nvSpPr>
          <p:spPr>
            <a:xfrm flipH="1" flipV="1">
              <a:off x="7429926" y="1015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4" name="Oval 33">
              <a:extLst>
                <a:ext uri="{FF2B5EF4-FFF2-40B4-BE49-F238E27FC236}">
                  <a16:creationId xmlns:a16="http://schemas.microsoft.com/office/drawing/2014/main" id="{598F3A2F-8D6E-F36E-6117-276C57F2E686}"/>
                </a:ext>
              </a:extLst>
            </p:cNvPr>
            <p:cNvSpPr/>
            <p:nvPr/>
          </p:nvSpPr>
          <p:spPr>
            <a:xfrm>
              <a:off x="6661067" y="368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Oval 34">
              <a:extLst>
                <a:ext uri="{FF2B5EF4-FFF2-40B4-BE49-F238E27FC236}">
                  <a16:creationId xmlns:a16="http://schemas.microsoft.com/office/drawing/2014/main" id="{48969BC1-7A8B-D5A8-C27D-D27B6A2360AD}"/>
                </a:ext>
              </a:extLst>
            </p:cNvPr>
            <p:cNvSpPr/>
            <p:nvPr/>
          </p:nvSpPr>
          <p:spPr>
            <a:xfrm flipH="1" flipV="1">
              <a:off x="7469032" y="1288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6" name="Oval 35">
              <a:extLst>
                <a:ext uri="{FF2B5EF4-FFF2-40B4-BE49-F238E27FC236}">
                  <a16:creationId xmlns:a16="http://schemas.microsoft.com/office/drawing/2014/main" id="{84BB09A8-9112-090A-C462-34432519F6D0}"/>
                </a:ext>
              </a:extLst>
            </p:cNvPr>
            <p:cNvSpPr/>
            <p:nvPr/>
          </p:nvSpPr>
          <p:spPr>
            <a:xfrm flipH="1" flipV="1">
              <a:off x="6843483" y="44693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89C02CBD-A21B-7DB1-555F-F417A192B2E9}"/>
                </a:ext>
              </a:extLst>
            </p:cNvPr>
            <p:cNvSpPr/>
            <p:nvPr/>
          </p:nvSpPr>
          <p:spPr>
            <a:xfrm flipH="1" flipV="1">
              <a:off x="6861347" y="835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1" name="Group 60">
            <a:extLst>
              <a:ext uri="{FF2B5EF4-FFF2-40B4-BE49-F238E27FC236}">
                <a16:creationId xmlns:a16="http://schemas.microsoft.com/office/drawing/2014/main" id="{B77BDDF4-1435-3869-B57E-D688AF22B8E2}"/>
              </a:ext>
            </a:extLst>
          </p:cNvPr>
          <p:cNvGrpSpPr/>
          <p:nvPr/>
        </p:nvGrpSpPr>
        <p:grpSpPr>
          <a:xfrm>
            <a:off x="8367975" y="3559014"/>
            <a:ext cx="1078814" cy="1078814"/>
            <a:chOff x="8605069" y="422617"/>
            <a:chExt cx="1078814" cy="1078814"/>
          </a:xfrm>
        </p:grpSpPr>
        <p:sp>
          <p:nvSpPr>
            <p:cNvPr id="38" name="Oval 37">
              <a:extLst>
                <a:ext uri="{FF2B5EF4-FFF2-40B4-BE49-F238E27FC236}">
                  <a16:creationId xmlns:a16="http://schemas.microsoft.com/office/drawing/2014/main" id="{1621470B-797E-7D62-ECFF-C38182F4B365}"/>
                </a:ext>
              </a:extLst>
            </p:cNvPr>
            <p:cNvSpPr/>
            <p:nvPr/>
          </p:nvSpPr>
          <p:spPr>
            <a:xfrm>
              <a:off x="8839608" y="663576"/>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E8746ACB-3275-DB4F-E3F3-D2B671ABB246}"/>
                </a:ext>
              </a:extLst>
            </p:cNvPr>
            <p:cNvSpPr/>
            <p:nvPr/>
          </p:nvSpPr>
          <p:spPr>
            <a:xfrm>
              <a:off x="8997473" y="821441"/>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TextBox 39">
              <a:extLst>
                <a:ext uri="{FF2B5EF4-FFF2-40B4-BE49-F238E27FC236}">
                  <a16:creationId xmlns:a16="http://schemas.microsoft.com/office/drawing/2014/main" id="{FD7CDDC2-8E9D-3A95-435E-3852B858688B}"/>
                </a:ext>
              </a:extLst>
            </p:cNvPr>
            <p:cNvSpPr txBox="1"/>
            <p:nvPr/>
          </p:nvSpPr>
          <p:spPr>
            <a:xfrm>
              <a:off x="8939751" y="787604"/>
              <a:ext cx="417102" cy="369332"/>
            </a:xfrm>
            <a:prstGeom prst="rect">
              <a:avLst/>
            </a:prstGeom>
            <a:noFill/>
          </p:spPr>
          <p:txBody>
            <a:bodyPr wrap="none" rtlCol="0">
              <a:spAutoFit/>
            </a:bodyPr>
            <a:lstStyle/>
            <a:p>
              <a:r>
                <a:rPr lang="en-US" dirty="0"/>
                <a:t>+5</a:t>
              </a:r>
              <a:endParaRPr lang="vi-VN" dirty="0"/>
            </a:p>
          </p:txBody>
        </p:sp>
        <p:sp>
          <p:nvSpPr>
            <p:cNvPr id="41" name="Oval 40">
              <a:extLst>
                <a:ext uri="{FF2B5EF4-FFF2-40B4-BE49-F238E27FC236}">
                  <a16:creationId xmlns:a16="http://schemas.microsoft.com/office/drawing/2014/main" id="{4837B69F-E51C-5CC7-5915-3F4E6CC22387}"/>
                </a:ext>
              </a:extLst>
            </p:cNvPr>
            <p:cNvSpPr/>
            <p:nvPr/>
          </p:nvSpPr>
          <p:spPr>
            <a:xfrm flipH="1" flipV="1">
              <a:off x="9373928" y="106909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Oval 41">
              <a:extLst>
                <a:ext uri="{FF2B5EF4-FFF2-40B4-BE49-F238E27FC236}">
                  <a16:creationId xmlns:a16="http://schemas.microsoft.com/office/drawing/2014/main" id="{72DE8FAB-E424-E9BA-5762-8336A71EABE4}"/>
                </a:ext>
              </a:extLst>
            </p:cNvPr>
            <p:cNvSpPr/>
            <p:nvPr/>
          </p:nvSpPr>
          <p:spPr>
            <a:xfrm>
              <a:off x="8605069" y="422617"/>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a:extLst>
                <a:ext uri="{FF2B5EF4-FFF2-40B4-BE49-F238E27FC236}">
                  <a16:creationId xmlns:a16="http://schemas.microsoft.com/office/drawing/2014/main" id="{F39A911A-7101-BCEF-F456-46C6ECDABE73}"/>
                </a:ext>
              </a:extLst>
            </p:cNvPr>
            <p:cNvSpPr/>
            <p:nvPr/>
          </p:nvSpPr>
          <p:spPr>
            <a:xfrm flipH="1" flipV="1">
              <a:off x="9413034" y="134265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Oval 43">
              <a:extLst>
                <a:ext uri="{FF2B5EF4-FFF2-40B4-BE49-F238E27FC236}">
                  <a16:creationId xmlns:a16="http://schemas.microsoft.com/office/drawing/2014/main" id="{D1E39DA8-A13E-4675-E958-49A60B216576}"/>
                </a:ext>
              </a:extLst>
            </p:cNvPr>
            <p:cNvSpPr/>
            <p:nvPr/>
          </p:nvSpPr>
          <p:spPr>
            <a:xfrm flipH="1" flipV="1">
              <a:off x="8758930" y="473296"/>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Oval 44">
              <a:extLst>
                <a:ext uri="{FF2B5EF4-FFF2-40B4-BE49-F238E27FC236}">
                  <a16:creationId xmlns:a16="http://schemas.microsoft.com/office/drawing/2014/main" id="{0E2E3401-BE2F-CF69-F84F-DABA67C9A50F}"/>
                </a:ext>
              </a:extLst>
            </p:cNvPr>
            <p:cNvSpPr/>
            <p:nvPr/>
          </p:nvSpPr>
          <p:spPr>
            <a:xfrm flipH="1" flipV="1">
              <a:off x="8805349" y="889221"/>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6" name="Oval 45">
              <a:extLst>
                <a:ext uri="{FF2B5EF4-FFF2-40B4-BE49-F238E27FC236}">
                  <a16:creationId xmlns:a16="http://schemas.microsoft.com/office/drawing/2014/main" id="{736373C3-D7EC-8034-A268-FBA238F47332}"/>
                </a:ext>
              </a:extLst>
            </p:cNvPr>
            <p:cNvSpPr/>
            <p:nvPr/>
          </p:nvSpPr>
          <p:spPr>
            <a:xfrm flipH="1" flipV="1">
              <a:off x="9373928" y="451117"/>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2" name="Group 61">
            <a:extLst>
              <a:ext uri="{FF2B5EF4-FFF2-40B4-BE49-F238E27FC236}">
                <a16:creationId xmlns:a16="http://schemas.microsoft.com/office/drawing/2014/main" id="{FF077A93-AB0A-AB59-71C8-818D07329E16}"/>
              </a:ext>
            </a:extLst>
          </p:cNvPr>
          <p:cNvGrpSpPr/>
          <p:nvPr/>
        </p:nvGrpSpPr>
        <p:grpSpPr>
          <a:xfrm>
            <a:off x="9904618" y="3559014"/>
            <a:ext cx="1078814" cy="1078814"/>
            <a:chOff x="10385382" y="442780"/>
            <a:chExt cx="1078814" cy="1078814"/>
          </a:xfrm>
        </p:grpSpPr>
        <p:sp>
          <p:nvSpPr>
            <p:cNvPr id="47" name="Oval 46">
              <a:extLst>
                <a:ext uri="{FF2B5EF4-FFF2-40B4-BE49-F238E27FC236}">
                  <a16:creationId xmlns:a16="http://schemas.microsoft.com/office/drawing/2014/main" id="{B1576321-C2C5-637A-3D67-FA6FED89F765}"/>
                </a:ext>
              </a:extLst>
            </p:cNvPr>
            <p:cNvSpPr/>
            <p:nvPr/>
          </p:nvSpPr>
          <p:spPr>
            <a:xfrm>
              <a:off x="10619921" y="683739"/>
              <a:ext cx="617388" cy="61738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Oval 47">
              <a:extLst>
                <a:ext uri="{FF2B5EF4-FFF2-40B4-BE49-F238E27FC236}">
                  <a16:creationId xmlns:a16="http://schemas.microsoft.com/office/drawing/2014/main" id="{5827489E-F541-A452-7673-458C1361618D}"/>
                </a:ext>
              </a:extLst>
            </p:cNvPr>
            <p:cNvSpPr/>
            <p:nvPr/>
          </p:nvSpPr>
          <p:spPr>
            <a:xfrm>
              <a:off x="10777786" y="841604"/>
              <a:ext cx="301658" cy="301658"/>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9" name="TextBox 48">
              <a:extLst>
                <a:ext uri="{FF2B5EF4-FFF2-40B4-BE49-F238E27FC236}">
                  <a16:creationId xmlns:a16="http://schemas.microsoft.com/office/drawing/2014/main" id="{E6DD324F-ECFE-267F-2E22-B39094337C86}"/>
                </a:ext>
              </a:extLst>
            </p:cNvPr>
            <p:cNvSpPr txBox="1"/>
            <p:nvPr/>
          </p:nvSpPr>
          <p:spPr>
            <a:xfrm>
              <a:off x="10720064" y="807767"/>
              <a:ext cx="417102" cy="369332"/>
            </a:xfrm>
            <a:prstGeom prst="rect">
              <a:avLst/>
            </a:prstGeom>
            <a:noFill/>
          </p:spPr>
          <p:txBody>
            <a:bodyPr wrap="none" rtlCol="0">
              <a:spAutoFit/>
            </a:bodyPr>
            <a:lstStyle/>
            <a:p>
              <a:r>
                <a:rPr lang="en-US" dirty="0"/>
                <a:t>+6</a:t>
              </a:r>
              <a:endParaRPr lang="vi-VN" dirty="0"/>
            </a:p>
          </p:txBody>
        </p:sp>
        <p:sp>
          <p:nvSpPr>
            <p:cNvPr id="50" name="Oval 49">
              <a:extLst>
                <a:ext uri="{FF2B5EF4-FFF2-40B4-BE49-F238E27FC236}">
                  <a16:creationId xmlns:a16="http://schemas.microsoft.com/office/drawing/2014/main" id="{F8F1A4A2-ACF9-0051-D6F4-A61A36010CF5}"/>
                </a:ext>
              </a:extLst>
            </p:cNvPr>
            <p:cNvSpPr/>
            <p:nvPr/>
          </p:nvSpPr>
          <p:spPr>
            <a:xfrm flipH="1" flipV="1">
              <a:off x="11154241" y="1089262"/>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1" name="Oval 50">
              <a:extLst>
                <a:ext uri="{FF2B5EF4-FFF2-40B4-BE49-F238E27FC236}">
                  <a16:creationId xmlns:a16="http://schemas.microsoft.com/office/drawing/2014/main" id="{FB2DC14C-6B43-B196-822F-7BCDA213CF41}"/>
                </a:ext>
              </a:extLst>
            </p:cNvPr>
            <p:cNvSpPr/>
            <p:nvPr/>
          </p:nvSpPr>
          <p:spPr>
            <a:xfrm>
              <a:off x="10385382" y="442780"/>
              <a:ext cx="1078814" cy="107881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Oval 51">
              <a:extLst>
                <a:ext uri="{FF2B5EF4-FFF2-40B4-BE49-F238E27FC236}">
                  <a16:creationId xmlns:a16="http://schemas.microsoft.com/office/drawing/2014/main" id="{CCE5304F-3DAC-842D-F6FD-89FB312B669A}"/>
                </a:ext>
              </a:extLst>
            </p:cNvPr>
            <p:cNvSpPr/>
            <p:nvPr/>
          </p:nvSpPr>
          <p:spPr>
            <a:xfrm flipH="1" flipV="1">
              <a:off x="11193347" y="136281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3" name="Oval 52">
              <a:extLst>
                <a:ext uri="{FF2B5EF4-FFF2-40B4-BE49-F238E27FC236}">
                  <a16:creationId xmlns:a16="http://schemas.microsoft.com/office/drawing/2014/main" id="{C6E3EC5F-D909-F3EF-AB19-85CA045EBFFD}"/>
                </a:ext>
              </a:extLst>
            </p:cNvPr>
            <p:cNvSpPr/>
            <p:nvPr/>
          </p:nvSpPr>
          <p:spPr>
            <a:xfrm flipH="1" flipV="1">
              <a:off x="10539243" y="493459"/>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4" name="Oval 53">
              <a:extLst>
                <a:ext uri="{FF2B5EF4-FFF2-40B4-BE49-F238E27FC236}">
                  <a16:creationId xmlns:a16="http://schemas.microsoft.com/office/drawing/2014/main" id="{A23196B8-1072-1027-E62A-6662A061CFB0}"/>
                </a:ext>
              </a:extLst>
            </p:cNvPr>
            <p:cNvSpPr/>
            <p:nvPr/>
          </p:nvSpPr>
          <p:spPr>
            <a:xfrm flipH="1" flipV="1">
              <a:off x="10585662" y="90938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5" name="Oval 54">
              <a:extLst>
                <a:ext uri="{FF2B5EF4-FFF2-40B4-BE49-F238E27FC236}">
                  <a16:creationId xmlns:a16="http://schemas.microsoft.com/office/drawing/2014/main" id="{E4D97A4C-D0F4-A943-ED84-953A62B54958}"/>
                </a:ext>
              </a:extLst>
            </p:cNvPr>
            <p:cNvSpPr/>
            <p:nvPr/>
          </p:nvSpPr>
          <p:spPr>
            <a:xfrm flipH="1" flipV="1">
              <a:off x="11154241" y="471280"/>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Oval 55">
              <a:extLst>
                <a:ext uri="{FF2B5EF4-FFF2-40B4-BE49-F238E27FC236}">
                  <a16:creationId xmlns:a16="http://schemas.microsoft.com/office/drawing/2014/main" id="{BF23E0A8-DF18-C351-5171-68CE25C0099F}"/>
                </a:ext>
              </a:extLst>
            </p:cNvPr>
            <p:cNvSpPr/>
            <p:nvPr/>
          </p:nvSpPr>
          <p:spPr>
            <a:xfrm flipH="1" flipV="1">
              <a:off x="10647243" y="1411574"/>
              <a:ext cx="108000" cy="10800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aphicFrame>
        <p:nvGraphicFramePr>
          <p:cNvPr id="64" name="Object 63">
            <a:extLst>
              <a:ext uri="{FF2B5EF4-FFF2-40B4-BE49-F238E27FC236}">
                <a16:creationId xmlns:a16="http://schemas.microsoft.com/office/drawing/2014/main" id="{9AAEDC05-7489-71EC-FAAF-72F4DF22959A}"/>
              </a:ext>
            </a:extLst>
          </p:cNvPr>
          <p:cNvGraphicFramePr>
            <a:graphicFrameLocks noChangeAspect="1"/>
          </p:cNvGraphicFramePr>
          <p:nvPr>
            <p:extLst>
              <p:ext uri="{D42A27DB-BD31-4B8C-83A1-F6EECF244321}">
                <p14:modId xmlns:p14="http://schemas.microsoft.com/office/powerpoint/2010/main" val="1400607259"/>
              </p:ext>
            </p:extLst>
          </p:nvPr>
        </p:nvGraphicFramePr>
        <p:xfrm>
          <a:off x="3339132" y="549780"/>
          <a:ext cx="7078663" cy="2209800"/>
        </p:xfrm>
        <a:graphic>
          <a:graphicData uri="http://schemas.openxmlformats.org/presentationml/2006/ole">
            <mc:AlternateContent xmlns:mc="http://schemas.openxmlformats.org/markup-compatibility/2006">
              <mc:Choice xmlns:v="urn:schemas-microsoft-com:vml" Requires="v">
                <p:oleObj spid="_x0000_s11328" name="Bitmap Image" r:id="rId7" imgW="7079040" imgH="2209680" progId="Paint.Picture">
                  <p:embed/>
                </p:oleObj>
              </mc:Choice>
              <mc:Fallback>
                <p:oleObj name="Bitmap Image" r:id="rId7" imgW="7079040" imgH="2209680" progId="Paint.Picture">
                  <p:embed/>
                  <p:pic>
                    <p:nvPicPr>
                      <p:cNvPr id="0" name=""/>
                      <p:cNvPicPr/>
                      <p:nvPr/>
                    </p:nvPicPr>
                    <p:blipFill>
                      <a:blip r:embed="rId8"/>
                      <a:stretch>
                        <a:fillRect/>
                      </a:stretch>
                    </p:blipFill>
                    <p:spPr>
                      <a:xfrm>
                        <a:off x="3339132" y="549780"/>
                        <a:ext cx="7078663" cy="22098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A3E6006B-595C-C660-A0D1-1EBFAF68B123}"/>
              </a:ext>
            </a:extLst>
          </p:cNvPr>
          <p:cNvSpPr txBox="1"/>
          <p:nvPr/>
        </p:nvSpPr>
        <p:spPr>
          <a:xfrm>
            <a:off x="3194526" y="4587048"/>
            <a:ext cx="328936" cy="369332"/>
          </a:xfrm>
          <a:prstGeom prst="rect">
            <a:avLst/>
          </a:prstGeom>
          <a:noFill/>
        </p:spPr>
        <p:txBody>
          <a:bodyPr wrap="none" rtlCol="0">
            <a:spAutoFit/>
          </a:bodyPr>
          <a:lstStyle/>
          <a:p>
            <a:r>
              <a:rPr lang="en-US" dirty="0"/>
              <a:t>H</a:t>
            </a:r>
            <a:endParaRPr lang="vi-VN" dirty="0"/>
          </a:p>
        </p:txBody>
      </p:sp>
      <p:sp>
        <p:nvSpPr>
          <p:cNvPr id="66" name="TextBox 65">
            <a:extLst>
              <a:ext uri="{FF2B5EF4-FFF2-40B4-BE49-F238E27FC236}">
                <a16:creationId xmlns:a16="http://schemas.microsoft.com/office/drawing/2014/main" id="{B65C7FC3-845A-2C83-D535-14D76ACD7314}"/>
              </a:ext>
            </a:extLst>
          </p:cNvPr>
          <p:cNvSpPr txBox="1"/>
          <p:nvPr/>
        </p:nvSpPr>
        <p:spPr>
          <a:xfrm>
            <a:off x="4229729" y="4569896"/>
            <a:ext cx="444352" cy="369332"/>
          </a:xfrm>
          <a:prstGeom prst="rect">
            <a:avLst/>
          </a:prstGeom>
          <a:noFill/>
        </p:spPr>
        <p:txBody>
          <a:bodyPr wrap="none" rtlCol="0">
            <a:spAutoFit/>
          </a:bodyPr>
          <a:lstStyle/>
          <a:p>
            <a:r>
              <a:rPr lang="en-US" dirty="0"/>
              <a:t>He</a:t>
            </a:r>
            <a:endParaRPr lang="vi-VN" dirty="0"/>
          </a:p>
        </p:txBody>
      </p:sp>
      <p:sp>
        <p:nvSpPr>
          <p:cNvPr id="67" name="TextBox 66">
            <a:extLst>
              <a:ext uri="{FF2B5EF4-FFF2-40B4-BE49-F238E27FC236}">
                <a16:creationId xmlns:a16="http://schemas.microsoft.com/office/drawing/2014/main" id="{498A2AE7-F890-0256-440F-6AF9DE658528}"/>
              </a:ext>
            </a:extLst>
          </p:cNvPr>
          <p:cNvSpPr txBox="1"/>
          <p:nvPr/>
        </p:nvSpPr>
        <p:spPr>
          <a:xfrm>
            <a:off x="5646302" y="4683080"/>
            <a:ext cx="335348" cy="369332"/>
          </a:xfrm>
          <a:prstGeom prst="rect">
            <a:avLst/>
          </a:prstGeom>
          <a:noFill/>
        </p:spPr>
        <p:txBody>
          <a:bodyPr wrap="none" rtlCol="0">
            <a:spAutoFit/>
          </a:bodyPr>
          <a:lstStyle/>
          <a:p>
            <a:r>
              <a:rPr lang="en-US" dirty="0"/>
              <a:t>Li</a:t>
            </a:r>
            <a:endParaRPr lang="vi-VN" dirty="0"/>
          </a:p>
        </p:txBody>
      </p:sp>
      <p:sp>
        <p:nvSpPr>
          <p:cNvPr id="68" name="TextBox 67">
            <a:extLst>
              <a:ext uri="{FF2B5EF4-FFF2-40B4-BE49-F238E27FC236}">
                <a16:creationId xmlns:a16="http://schemas.microsoft.com/office/drawing/2014/main" id="{24980E6C-69A3-A2E3-C5F2-9B29F353BD8E}"/>
              </a:ext>
            </a:extLst>
          </p:cNvPr>
          <p:cNvSpPr txBox="1"/>
          <p:nvPr/>
        </p:nvSpPr>
        <p:spPr>
          <a:xfrm>
            <a:off x="7139500" y="4692474"/>
            <a:ext cx="425116" cy="369332"/>
          </a:xfrm>
          <a:prstGeom prst="rect">
            <a:avLst/>
          </a:prstGeom>
          <a:noFill/>
        </p:spPr>
        <p:txBody>
          <a:bodyPr wrap="none" rtlCol="0">
            <a:spAutoFit/>
          </a:bodyPr>
          <a:lstStyle/>
          <a:p>
            <a:r>
              <a:rPr lang="en-US" dirty="0"/>
              <a:t>Be</a:t>
            </a:r>
            <a:endParaRPr lang="vi-VN" dirty="0"/>
          </a:p>
        </p:txBody>
      </p:sp>
      <p:sp>
        <p:nvSpPr>
          <p:cNvPr id="69" name="TextBox 68">
            <a:extLst>
              <a:ext uri="{FF2B5EF4-FFF2-40B4-BE49-F238E27FC236}">
                <a16:creationId xmlns:a16="http://schemas.microsoft.com/office/drawing/2014/main" id="{FE4319FF-3CD8-8303-7699-EED8A93A310A}"/>
              </a:ext>
            </a:extLst>
          </p:cNvPr>
          <p:cNvSpPr txBox="1"/>
          <p:nvPr/>
        </p:nvSpPr>
        <p:spPr>
          <a:xfrm>
            <a:off x="8692206" y="4692474"/>
            <a:ext cx="309700" cy="369332"/>
          </a:xfrm>
          <a:prstGeom prst="rect">
            <a:avLst/>
          </a:prstGeom>
          <a:noFill/>
        </p:spPr>
        <p:txBody>
          <a:bodyPr wrap="none" rtlCol="0">
            <a:spAutoFit/>
          </a:bodyPr>
          <a:lstStyle/>
          <a:p>
            <a:r>
              <a:rPr lang="en-US" dirty="0"/>
              <a:t>B</a:t>
            </a:r>
            <a:endParaRPr lang="vi-VN" dirty="0"/>
          </a:p>
        </p:txBody>
      </p:sp>
      <p:sp>
        <p:nvSpPr>
          <p:cNvPr id="70" name="TextBox 69">
            <a:extLst>
              <a:ext uri="{FF2B5EF4-FFF2-40B4-BE49-F238E27FC236}">
                <a16:creationId xmlns:a16="http://schemas.microsoft.com/office/drawing/2014/main" id="{E85D7769-592D-8EAD-461A-92BB9DBDA693}"/>
              </a:ext>
            </a:extLst>
          </p:cNvPr>
          <p:cNvSpPr txBox="1"/>
          <p:nvPr/>
        </p:nvSpPr>
        <p:spPr>
          <a:xfrm>
            <a:off x="10303121" y="4692474"/>
            <a:ext cx="309700" cy="369332"/>
          </a:xfrm>
          <a:prstGeom prst="rect">
            <a:avLst/>
          </a:prstGeom>
          <a:noFill/>
        </p:spPr>
        <p:txBody>
          <a:bodyPr wrap="none" rtlCol="0">
            <a:spAutoFit/>
          </a:bodyPr>
          <a:lstStyle/>
          <a:p>
            <a:r>
              <a:rPr lang="en-US" dirty="0"/>
              <a:t>C</a:t>
            </a:r>
            <a:endParaRPr lang="vi-VN" dirty="0"/>
          </a:p>
        </p:txBody>
      </p:sp>
    </p:spTree>
    <p:extLst>
      <p:ext uri="{BB962C8B-B14F-4D97-AF65-F5344CB8AC3E}">
        <p14:creationId xmlns:p14="http://schemas.microsoft.com/office/powerpoint/2010/main" val="3166323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lstStyle/>
          <a:p>
            <a:r>
              <a:rPr lang="en-US" sz="4800" b="1" i="1" u="sng">
                <a:solidFill>
                  <a:srgbClr val="7030A0"/>
                </a:solidFill>
                <a:latin typeface="Arial" panose="020B0604020202020204" pitchFamily="34" charset="0"/>
                <a:cs typeface="Arial" panose="020B0604020202020204" pitchFamily="34" charset="0"/>
              </a:rPr>
              <a:t>Bài 3:</a:t>
            </a:r>
            <a:r>
              <a:rPr lang="en-US" sz="6400" b="1">
                <a:solidFill>
                  <a:srgbClr val="FF0000"/>
                </a:solidFill>
                <a:latin typeface="Arial" panose="020B0604020202020204" pitchFamily="34" charset="0"/>
                <a:cs typeface="Arial" panose="020B0604020202020204" pitchFamily="34" charset="0"/>
              </a:rPr>
              <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5062194" y="1168924"/>
            <a:ext cx="2762053"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4</a:t>
            </a:r>
            <a:endParaRPr lang="vi-VN"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9841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A4FD93-62DA-4CB4-BC5D-B3A0A7876E38}"/>
              </a:ext>
            </a:extLst>
          </p:cNvPr>
          <p:cNvSpPr>
            <a:spLocks noGrp="1"/>
          </p:cNvSpPr>
          <p:nvPr>
            <p:ph type="title"/>
          </p:nvPr>
        </p:nvSpPr>
        <p:spPr/>
        <p:txBody>
          <a:bodyPr/>
          <a:lstStyle/>
          <a:p>
            <a:endParaRPr lang="en-US"/>
          </a:p>
        </p:txBody>
      </p:sp>
      <p:sp>
        <p:nvSpPr>
          <p:cNvPr id="4" name="TextBox 3"/>
          <p:cNvSpPr txBox="1"/>
          <p:nvPr/>
        </p:nvSpPr>
        <p:spPr>
          <a:xfrm>
            <a:off x="2033451" y="5430708"/>
            <a:ext cx="8371840"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Bảng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gồm</a:t>
            </a:r>
            <a:r>
              <a:rPr lang="en-US" sz="3600" b="1" dirty="0">
                <a:latin typeface="Times New Roman" panose="02020603050405020304" pitchFamily="18" charset="0"/>
                <a:cs typeface="Times New Roman" panose="02020603050405020304" pitchFamily="18" charset="0"/>
              </a:rPr>
              <a:t> 7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sẽ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3 chu </a:t>
            </a:r>
            <a:r>
              <a:rPr lang="en-US" sz="3600" b="1" dirty="0" err="1">
                <a:latin typeface="Times New Roman" panose="02020603050405020304" pitchFamily="18" charset="0"/>
                <a:cs typeface="Times New Roman" panose="02020603050405020304" pitchFamily="18" charset="0"/>
              </a:rPr>
              <a:t>kì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5E8CE6C-27B3-4B97-AD9D-77DD04C51B29}"/>
              </a:ext>
            </a:extLst>
          </p:cNvPr>
          <p:cNvSpPr txBox="1"/>
          <p:nvPr/>
        </p:nvSpPr>
        <p:spPr>
          <a:xfrm>
            <a:off x="1847528" y="2132856"/>
            <a:ext cx="9937104"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a:t>
            </a:r>
            <a:r>
              <a:rPr lang="vi-VN" sz="3200" i="1" dirty="0">
                <a:solidFill>
                  <a:srgbClr val="FF0000"/>
                </a:solidFill>
                <a:latin typeface="Arial" panose="020B0604020202020204" pitchFamily="34" charset="0"/>
                <a:cs typeface="Arial" panose="020B0604020202020204" pitchFamily="34" charset="0"/>
              </a:rPr>
              <a:t>Chu kì </a:t>
            </a:r>
            <a:r>
              <a:rPr lang="vi-VN" sz="3200" dirty="0">
                <a:latin typeface="Arial" panose="020B0604020202020204" pitchFamily="34" charset="0"/>
                <a:cs typeface="Arial" panose="020B0604020202020204" pitchFamily="34" charset="0"/>
              </a:rPr>
              <a:t>gồm các nguyên tố mà nguyên tử của chúng có </a:t>
            </a:r>
            <a:r>
              <a:rPr lang="vi-VN" sz="3200" i="1" dirty="0">
                <a:solidFill>
                  <a:srgbClr val="FF0000"/>
                </a:solidFill>
                <a:latin typeface="Arial" panose="020B0604020202020204" pitchFamily="34" charset="0"/>
                <a:cs typeface="Arial" panose="020B0604020202020204" pitchFamily="34" charset="0"/>
              </a:rPr>
              <a:t>cùng số lớp e </a:t>
            </a:r>
            <a:r>
              <a:rPr lang="vi-VN" sz="3200" dirty="0">
                <a:latin typeface="Arial" panose="020B0604020202020204" pitchFamily="34" charset="0"/>
                <a:cs typeface="Arial" panose="020B0604020202020204" pitchFamily="34" charset="0"/>
              </a:rPr>
              <a:t>và được xếp thành </a:t>
            </a:r>
            <a:r>
              <a:rPr lang="vi-VN" sz="3200" i="1" dirty="0">
                <a:solidFill>
                  <a:srgbClr val="FF0000"/>
                </a:solidFill>
                <a:latin typeface="Arial" panose="020B0604020202020204" pitchFamily="34" charset="0"/>
                <a:cs typeface="Arial" panose="020B0604020202020204" pitchFamily="34" charset="0"/>
              </a:rPr>
              <a:t>một hàng</a:t>
            </a:r>
            <a:r>
              <a:rPr lang="vi-VN" sz="3200" i="1" dirty="0">
                <a:solidFill>
                  <a:schemeClr val="accent3"/>
                </a:solidFill>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theo chiều </a:t>
            </a:r>
            <a:r>
              <a:rPr lang="vi-VN" sz="3200" i="1" dirty="0">
                <a:solidFill>
                  <a:srgbClr val="FF0000"/>
                </a:solidFill>
                <a:latin typeface="Arial" panose="020B0604020202020204" pitchFamily="34" charset="0"/>
                <a:cs typeface="Arial" panose="020B0604020202020204" pitchFamily="34" charset="0"/>
              </a:rPr>
              <a:t>tăng dần điện tích hạt nhân.</a:t>
            </a:r>
          </a:p>
        </p:txBody>
      </p:sp>
      <p:sp>
        <p:nvSpPr>
          <p:cNvPr id="6" name="Synergistically utilize technically sound portals with frictionless chains. Dramatically customize…">
            <a:extLst>
              <a:ext uri="{FF2B5EF4-FFF2-40B4-BE49-F238E27FC236}">
                <a16:creationId xmlns:a16="http://schemas.microsoft.com/office/drawing/2014/main" id="{4726F43D-44DF-4581-8AF9-17A5B500BD69}"/>
              </a:ext>
            </a:extLst>
          </p:cNvPr>
          <p:cNvSpPr txBox="1"/>
          <p:nvPr/>
        </p:nvSpPr>
        <p:spPr>
          <a:xfrm>
            <a:off x="3488648" y="4422223"/>
            <a:ext cx="6619371" cy="574453"/>
          </a:xfrm>
          <a:prstGeom prst="rect">
            <a:avLst/>
          </a:prstGeom>
          <a:ln/>
          <a:extLst>
            <a:ext uri="{C572A759-6A51-4108-AA02-DFA0A04FC94B}">
              <ma14:wrappingTextBoxFlag xmlns=""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defTabSz="550320" hangingPunct="0">
              <a:defRPr sz="2000" b="0">
                <a:solidFill>
                  <a:srgbClr val="1C1F25"/>
                </a:solidFill>
                <a:latin typeface="Roboto Bold"/>
                <a:ea typeface="Roboto Bold"/>
                <a:cs typeface="Roboto Bold"/>
                <a:sym typeface="Roboto Bold"/>
              </a:defRPr>
            </a:pPr>
            <a:r>
              <a:rPr lang="vi-VN" sz="3733" b="1" dirty="0">
                <a:solidFill>
                  <a:srgbClr val="C00000"/>
                </a:solidFill>
                <a:latin typeface="Arial" panose="020B0604020202020204" pitchFamily="34" charset="0"/>
                <a:ea typeface="Autocar Bold Condensed" panose="020B0500000000000000" pitchFamily="34" charset="0"/>
                <a:cs typeface="Arial" panose="020B0604020202020204" pitchFamily="34" charset="0"/>
              </a:rPr>
              <a:t>Số thứ tự chu kì = số lớp e</a:t>
            </a:r>
            <a:endParaRPr lang="en-US" altLang="zh-CN" sz="3733" i="1" dirty="0">
              <a:latin typeface="Arial" panose="020B0604020202020204" pitchFamily="34" charset="0"/>
              <a:cs typeface="Arial" panose="020B0604020202020204" pitchFamily="34" charset="0"/>
              <a:sym typeface="+mn-lt"/>
            </a:endParaRPr>
          </a:p>
        </p:txBody>
      </p:sp>
      <p:pic>
        <p:nvPicPr>
          <p:cNvPr id="7" name="Picture 6">
            <a:extLst>
              <a:ext uri="{FF2B5EF4-FFF2-40B4-BE49-F238E27FC236}">
                <a16:creationId xmlns:a16="http://schemas.microsoft.com/office/drawing/2014/main" id="{C51CECAB-BA2B-4904-91CA-6E8C202C5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239580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428D358-D4DC-478F-9989-636DF789576F}"/>
              </a:ext>
            </a:extLst>
          </p:cNvPr>
          <p:cNvPicPr/>
          <p:nvPr/>
        </p:nvPicPr>
        <p:blipFill>
          <a:blip r:embed="rId3"/>
          <a:stretch>
            <a:fillRect/>
          </a:stretch>
        </p:blipFill>
        <p:spPr>
          <a:xfrm>
            <a:off x="0" y="0"/>
            <a:ext cx="12192000" cy="6644640"/>
          </a:xfrm>
          <a:prstGeom prst="rect">
            <a:avLst/>
          </a:prstGeom>
        </p:spPr>
      </p:pic>
      <p:sp>
        <p:nvSpPr>
          <p:cNvPr id="5" name="Rectangle 4"/>
          <p:cNvSpPr/>
          <p:nvPr/>
        </p:nvSpPr>
        <p:spPr>
          <a:xfrm>
            <a:off x="4246880" y="3901440"/>
            <a:ext cx="6644640" cy="2600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80" y="3962400"/>
            <a:ext cx="6644640" cy="2682240"/>
          </a:xfrm>
          <a:prstGeom prst="rect">
            <a:avLst/>
          </a:prstGeom>
        </p:spPr>
      </p:pic>
      <p:sp>
        <p:nvSpPr>
          <p:cNvPr id="4" name="Rectangle 3">
            <a:extLst>
              <a:ext uri="{FF2B5EF4-FFF2-40B4-BE49-F238E27FC236}">
                <a16:creationId xmlns:a16="http://schemas.microsoft.com/office/drawing/2014/main" id="{84E5C518-EB8C-C153-442F-94077585EBB4}"/>
              </a:ext>
            </a:extLst>
          </p:cNvPr>
          <p:cNvSpPr/>
          <p:nvPr/>
        </p:nvSpPr>
        <p:spPr>
          <a:xfrm>
            <a:off x="4326903" y="274639"/>
            <a:ext cx="6457361" cy="198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965A31FC-F8B2-BDBE-2CEF-C1E329D8E257}"/>
              </a:ext>
            </a:extLst>
          </p:cNvPr>
          <p:cNvSpPr/>
          <p:nvPr/>
        </p:nvSpPr>
        <p:spPr>
          <a:xfrm>
            <a:off x="4326903" y="2262433"/>
            <a:ext cx="6457361" cy="9578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1D1E147D-4A27-5C92-424C-EA67039F2FAC}"/>
              </a:ext>
            </a:extLst>
          </p:cNvPr>
          <p:cNvSpPr txBox="1"/>
          <p:nvPr/>
        </p:nvSpPr>
        <p:spPr>
          <a:xfrm>
            <a:off x="4246880" y="213359"/>
            <a:ext cx="6537384"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4.3 (SGK – 27)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Carbon? </a:t>
            </a:r>
            <a:endParaRPr lang="vi-VN" sz="3200"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A8F5C392-1F7B-13BC-27D5-C6815B4F692A}"/>
              </a:ext>
            </a:extLst>
          </p:cNvPr>
          <p:cNvGraphicFramePr>
            <a:graphicFrameLocks noChangeAspect="1"/>
          </p:cNvGraphicFramePr>
          <p:nvPr>
            <p:extLst>
              <p:ext uri="{D42A27DB-BD31-4B8C-83A1-F6EECF244321}">
                <p14:modId xmlns:p14="http://schemas.microsoft.com/office/powerpoint/2010/main" val="3180741441"/>
              </p:ext>
            </p:extLst>
          </p:nvPr>
        </p:nvGraphicFramePr>
        <p:xfrm>
          <a:off x="6463924" y="2391971"/>
          <a:ext cx="1470025" cy="549275"/>
        </p:xfrm>
        <a:graphic>
          <a:graphicData uri="http://schemas.openxmlformats.org/presentationml/2006/ole">
            <mc:AlternateContent xmlns:mc="http://schemas.openxmlformats.org/markup-compatibility/2006">
              <mc:Choice xmlns:v="urn:schemas-microsoft-com:vml" Requires="v">
                <p:oleObj spid="_x0000_s12310" name="Bitmap Image" r:id="rId5" imgW="1470600" imgH="548640" progId="Paint.Picture">
                  <p:embed/>
                </p:oleObj>
              </mc:Choice>
              <mc:Fallback>
                <p:oleObj name="Bitmap Image" r:id="rId5" imgW="1470600" imgH="548640" progId="Paint.Picture">
                  <p:embed/>
                  <p:pic>
                    <p:nvPicPr>
                      <p:cNvPr id="0" name=""/>
                      <p:cNvPicPr/>
                      <p:nvPr/>
                    </p:nvPicPr>
                    <p:blipFill>
                      <a:blip r:embed="rId6"/>
                      <a:stretch>
                        <a:fillRect/>
                      </a:stretch>
                    </p:blipFill>
                    <p:spPr>
                      <a:xfrm>
                        <a:off x="6463924" y="2391971"/>
                        <a:ext cx="1470025" cy="549275"/>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B6DD0D6C-FF80-D040-29F6-F3E9D4447C76}"/>
              </a:ext>
            </a:extLst>
          </p:cNvPr>
          <p:cNvSpPr/>
          <p:nvPr/>
        </p:nvSpPr>
        <p:spPr>
          <a:xfrm>
            <a:off x="4158791" y="3211562"/>
            <a:ext cx="6804581" cy="343307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473A6338-2798-0328-0B27-BA1D981095D3}"/>
              </a:ext>
            </a:extLst>
          </p:cNvPr>
          <p:cNvSpPr/>
          <p:nvPr/>
        </p:nvSpPr>
        <p:spPr>
          <a:xfrm>
            <a:off x="4326902" y="2893481"/>
            <a:ext cx="6457361" cy="3751158"/>
          </a:xfrm>
          <a:prstGeom prst="rect">
            <a:avLst/>
          </a:prstGeom>
          <a:solidFill>
            <a:srgbClr val="FFFF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B46D0E11-1950-2639-D1E5-DC4506DC0CC2}"/>
              </a:ext>
            </a:extLst>
          </p:cNvPr>
          <p:cNvSpPr txBox="1"/>
          <p:nvPr/>
        </p:nvSpPr>
        <p:spPr>
          <a:xfrm>
            <a:off x="4336433" y="2922400"/>
            <a:ext cx="6537384" cy="3693319"/>
          </a:xfrm>
          <a:prstGeom prst="rect">
            <a:avLst/>
          </a:prstGeom>
          <a:noFill/>
        </p:spPr>
        <p:txBody>
          <a:bodyPr wrap="square" rtlCol="0">
            <a:spAutoFit/>
          </a:bodyPr>
          <a:lstStyle/>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Liền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Boron;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B;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+5</a:t>
            </a:r>
          </a:p>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Liền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Nitrogen;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N;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+7</a:t>
            </a:r>
          </a:p>
          <a:p>
            <a:pPr marL="457200" indent="-457200">
              <a:buFont typeface="Wingdings" panose="05000000000000000000" pitchFamily="2" charset="2"/>
              <a:buChar char="v"/>
            </a:pPr>
            <a:r>
              <a:rPr lang="en-US" sz="2600" dirty="0" err="1">
                <a:latin typeface="Times New Roman" panose="02020603050405020304" pitchFamily="18" charset="0"/>
                <a:cs typeface="Times New Roman" panose="02020603050405020304" pitchFamily="18" charset="0"/>
              </a:rPr>
              <a:t>Phía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Carbon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Silicon; </a:t>
            </a:r>
            <a:r>
              <a:rPr lang="en-US" sz="2600" dirty="0" err="1">
                <a:latin typeface="Times New Roman" panose="02020603050405020304" pitchFamily="18" charset="0"/>
                <a:cs typeface="Times New Roman" panose="02020603050405020304" pitchFamily="18" charset="0"/>
              </a:rPr>
              <a:t>ký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Si;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+14</a:t>
            </a:r>
            <a:endParaRPr 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组合 47">
            <a:extLst>
              <a:ext uri="{FF2B5EF4-FFF2-40B4-BE49-F238E27FC236}">
                <a16:creationId xmlns:a16="http://schemas.microsoft.com/office/drawing/2014/main" id="{A1FD5535-CD6D-4EEC-82C7-C34E228A1E8C}"/>
              </a:ext>
            </a:extLst>
          </p:cNvPr>
          <p:cNvGrpSpPr/>
          <p:nvPr/>
        </p:nvGrpSpPr>
        <p:grpSpPr>
          <a:xfrm>
            <a:off x="1379476" y="1268760"/>
            <a:ext cx="9433048" cy="4873961"/>
            <a:chOff x="1415480" y="1340768"/>
            <a:chExt cx="9433048" cy="4873961"/>
          </a:xfrm>
        </p:grpSpPr>
        <p:pic>
          <p:nvPicPr>
            <p:cNvPr id="4" name="图片 46">
              <a:extLst>
                <a:ext uri="{FF2B5EF4-FFF2-40B4-BE49-F238E27FC236}">
                  <a16:creationId xmlns:a16="http://schemas.microsoft.com/office/drawing/2014/main" id="{4D76EF78-13F3-46BD-A6CA-1543DB940E3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radius="76"/>
                      </a14:imgEffect>
                    </a14:imgLayer>
                  </a14:imgProps>
                </a:ext>
                <a:ext uri="{28A0092B-C50C-407E-A947-70E740481C1C}">
                  <a14:useLocalDpi xmlns:a14="http://schemas.microsoft.com/office/drawing/2010/main"/>
                </a:ext>
              </a:extLst>
            </a:blip>
            <a:srcRect/>
            <a:stretch/>
          </p:blipFill>
          <p:spPr>
            <a:xfrm>
              <a:off x="1415480" y="1340768"/>
              <a:ext cx="9433048" cy="4873961"/>
            </a:xfrm>
            <a:custGeom>
              <a:avLst/>
              <a:gdLst>
                <a:gd name="connsiteX0" fmla="*/ 350340 w 9433048"/>
                <a:gd name="connsiteY0" fmla="*/ 0 h 4873961"/>
                <a:gd name="connsiteX1" fmla="*/ 9082708 w 9433048"/>
                <a:gd name="connsiteY1" fmla="*/ 0 h 4873961"/>
                <a:gd name="connsiteX2" fmla="*/ 9433048 w 9433048"/>
                <a:gd name="connsiteY2" fmla="*/ 350340 h 4873961"/>
                <a:gd name="connsiteX3" fmla="*/ 9433048 w 9433048"/>
                <a:gd name="connsiteY3" fmla="*/ 4523621 h 4873961"/>
                <a:gd name="connsiteX4" fmla="*/ 9082708 w 9433048"/>
                <a:gd name="connsiteY4" fmla="*/ 4873961 h 4873961"/>
                <a:gd name="connsiteX5" fmla="*/ 350340 w 9433048"/>
                <a:gd name="connsiteY5" fmla="*/ 4873961 h 4873961"/>
                <a:gd name="connsiteX6" fmla="*/ 0 w 9433048"/>
                <a:gd name="connsiteY6" fmla="*/ 4523621 h 4873961"/>
                <a:gd name="connsiteX7" fmla="*/ 0 w 9433048"/>
                <a:gd name="connsiteY7" fmla="*/ 350340 h 4873961"/>
                <a:gd name="connsiteX8" fmla="*/ 350340 w 9433048"/>
                <a:gd name="connsiteY8" fmla="*/ 0 h 487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3048" h="4873961">
                  <a:moveTo>
                    <a:pt x="350340" y="0"/>
                  </a:moveTo>
                  <a:lnTo>
                    <a:pt x="9082708" y="0"/>
                  </a:lnTo>
                  <a:cubicBezTo>
                    <a:pt x="9276195" y="0"/>
                    <a:pt x="9433048" y="156853"/>
                    <a:pt x="9433048" y="350340"/>
                  </a:cubicBezTo>
                  <a:lnTo>
                    <a:pt x="9433048" y="4523621"/>
                  </a:lnTo>
                  <a:cubicBezTo>
                    <a:pt x="9433048" y="4717108"/>
                    <a:pt x="9276195" y="4873961"/>
                    <a:pt x="9082708" y="4873961"/>
                  </a:cubicBezTo>
                  <a:lnTo>
                    <a:pt x="350340" y="4873961"/>
                  </a:lnTo>
                  <a:cubicBezTo>
                    <a:pt x="156853" y="4873961"/>
                    <a:pt x="0" y="4717108"/>
                    <a:pt x="0" y="4523621"/>
                  </a:cubicBezTo>
                  <a:lnTo>
                    <a:pt x="0" y="350340"/>
                  </a:lnTo>
                  <a:cubicBezTo>
                    <a:pt x="0" y="156853"/>
                    <a:pt x="156853" y="0"/>
                    <a:pt x="350340" y="0"/>
                  </a:cubicBezTo>
                  <a:close/>
                </a:path>
              </a:pathLst>
            </a:custGeom>
          </p:spPr>
        </p:pic>
        <p:sp>
          <p:nvSpPr>
            <p:cNvPr id="5" name="矩形: 圆角 44">
              <a:extLst>
                <a:ext uri="{FF2B5EF4-FFF2-40B4-BE49-F238E27FC236}">
                  <a16:creationId xmlns:a16="http://schemas.microsoft.com/office/drawing/2014/main" id="{19C0733D-B29B-4A52-9BD0-20E2D8EAFEF7}"/>
                </a:ext>
              </a:extLst>
            </p:cNvPr>
            <p:cNvSpPr/>
            <p:nvPr/>
          </p:nvSpPr>
          <p:spPr>
            <a:xfrm>
              <a:off x="1415480" y="1340768"/>
              <a:ext cx="9433048" cy="4873961"/>
            </a:xfrm>
            <a:prstGeom prst="roundRect">
              <a:avLst>
                <a:gd name="adj" fmla="val 7188"/>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Google Shape;928;p28">
            <a:extLst>
              <a:ext uri="{FF2B5EF4-FFF2-40B4-BE49-F238E27FC236}">
                <a16:creationId xmlns:a16="http://schemas.microsoft.com/office/drawing/2014/main" id="{B062109C-F0DC-493C-9DB9-C0A735C29984}"/>
              </a:ext>
            </a:extLst>
          </p:cNvPr>
          <p:cNvSpPr txBox="1">
            <a:spLocks/>
          </p:cNvSpPr>
          <p:nvPr/>
        </p:nvSpPr>
        <p:spPr>
          <a:xfrm>
            <a:off x="3358523" y="1484784"/>
            <a:ext cx="5474953" cy="4479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NỘI DUNG BÀI HỌC</a:t>
            </a:r>
            <a:endParaRPr lang="zh-CN" alt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7" name="Google Shape;929;p28">
            <a:extLst>
              <a:ext uri="{FF2B5EF4-FFF2-40B4-BE49-F238E27FC236}">
                <a16:creationId xmlns:a16="http://schemas.microsoft.com/office/drawing/2014/main" id="{0970AA74-726A-4036-A4DA-5D757FD805BD}"/>
              </a:ext>
            </a:extLst>
          </p:cNvPr>
          <p:cNvSpPr txBox="1">
            <a:spLocks/>
          </p:cNvSpPr>
          <p:nvPr/>
        </p:nvSpPr>
        <p:spPr>
          <a:xfrm>
            <a:off x="2030448" y="3336507"/>
            <a:ext cx="417646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zh-CN" sz="2800" b="1" dirty="0" err="1">
                <a:solidFill>
                  <a:srgbClr val="00B0F0"/>
                </a:solidFill>
                <a:latin typeface="Arial" panose="020B0604020202020204" pitchFamily="34" charset="0"/>
                <a:cs typeface="Arial" panose="020B0604020202020204" pitchFamily="34" charset="0"/>
                <a:sym typeface="+mn-lt"/>
              </a:rPr>
              <a:t>Nguyên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tắc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sắp</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xếp</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các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nguyên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tố</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hóa</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học</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trong</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bảng</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tuần</a:t>
            </a:r>
            <a:r>
              <a:rPr lang="en-US" altLang="zh-CN" sz="2800" b="1" dirty="0">
                <a:solidFill>
                  <a:srgbClr val="00B0F0"/>
                </a:solidFill>
                <a:latin typeface="Arial" panose="020B0604020202020204" pitchFamily="34" charset="0"/>
                <a:cs typeface="Arial" panose="020B0604020202020204" pitchFamily="34" charset="0"/>
                <a:sym typeface="+mn-lt"/>
              </a:rPr>
              <a:t> </a:t>
            </a:r>
            <a:r>
              <a:rPr lang="en-US" altLang="zh-CN" sz="2800" b="1" dirty="0" err="1">
                <a:solidFill>
                  <a:srgbClr val="00B0F0"/>
                </a:solidFill>
                <a:latin typeface="Arial" panose="020B0604020202020204" pitchFamily="34" charset="0"/>
                <a:cs typeface="Arial" panose="020B0604020202020204" pitchFamily="34" charset="0"/>
                <a:sym typeface="+mn-lt"/>
              </a:rPr>
              <a:t>hoàn</a:t>
            </a:r>
            <a:endParaRPr lang="en-US" altLang="zh-CN" sz="1400" b="1" dirty="0">
              <a:solidFill>
                <a:srgbClr val="00B0F0"/>
              </a:solidFill>
              <a:latin typeface="Arial" panose="020B0604020202020204" pitchFamily="34" charset="0"/>
              <a:cs typeface="Arial" panose="020B0604020202020204" pitchFamily="34" charset="0"/>
              <a:sym typeface="+mn-lt"/>
            </a:endParaRPr>
          </a:p>
        </p:txBody>
      </p:sp>
      <p:sp>
        <p:nvSpPr>
          <p:cNvPr id="8" name="Google Shape;931;p28">
            <a:extLst>
              <a:ext uri="{FF2B5EF4-FFF2-40B4-BE49-F238E27FC236}">
                <a16:creationId xmlns:a16="http://schemas.microsoft.com/office/drawing/2014/main" id="{2BD9F8D3-E77E-4886-8421-95FC4B6644A4}"/>
              </a:ext>
            </a:extLst>
          </p:cNvPr>
          <p:cNvSpPr txBox="1">
            <a:spLocks/>
          </p:cNvSpPr>
          <p:nvPr/>
        </p:nvSpPr>
        <p:spPr>
          <a:xfrm>
            <a:off x="737960" y="2963100"/>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rgbClr val="00B0F0"/>
                </a:solidFill>
                <a:latin typeface="Arial" panose="020B0604020202020204" pitchFamily="34" charset="0"/>
                <a:cs typeface="Arial" panose="020B0604020202020204" pitchFamily="34" charset="0"/>
              </a:rPr>
              <a:t>I.</a:t>
            </a:r>
          </a:p>
        </p:txBody>
      </p:sp>
      <p:sp>
        <p:nvSpPr>
          <p:cNvPr id="9" name="Google Shape;932;p28">
            <a:extLst>
              <a:ext uri="{FF2B5EF4-FFF2-40B4-BE49-F238E27FC236}">
                <a16:creationId xmlns:a16="http://schemas.microsoft.com/office/drawing/2014/main" id="{7621D918-24EE-458D-9EB5-CB3D0C61EBE8}"/>
              </a:ext>
            </a:extLst>
          </p:cNvPr>
          <p:cNvSpPr txBox="1">
            <a:spLocks/>
          </p:cNvSpPr>
          <p:nvPr/>
        </p:nvSpPr>
        <p:spPr>
          <a:xfrm>
            <a:off x="5731273" y="2915171"/>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chemeClr val="accent4"/>
                </a:solidFill>
                <a:latin typeface="Arial" panose="020B0604020202020204" pitchFamily="34" charset="0"/>
                <a:cs typeface="Arial" panose="020B0604020202020204" pitchFamily="34" charset="0"/>
              </a:rPr>
              <a:t>II.</a:t>
            </a:r>
          </a:p>
        </p:txBody>
      </p:sp>
      <p:sp>
        <p:nvSpPr>
          <p:cNvPr id="10" name="Google Shape;933;p28">
            <a:extLst>
              <a:ext uri="{FF2B5EF4-FFF2-40B4-BE49-F238E27FC236}">
                <a16:creationId xmlns:a16="http://schemas.microsoft.com/office/drawing/2014/main" id="{D1CCED1B-6723-49DB-A2DD-67E61167E962}"/>
              </a:ext>
            </a:extLst>
          </p:cNvPr>
          <p:cNvSpPr txBox="1">
            <a:spLocks/>
          </p:cNvSpPr>
          <p:nvPr/>
        </p:nvSpPr>
        <p:spPr>
          <a:xfrm>
            <a:off x="7115831" y="3239952"/>
            <a:ext cx="361675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altLang="zh-CN" sz="2800" b="1" dirty="0" err="1">
                <a:solidFill>
                  <a:schemeClr val="accent4"/>
                </a:solidFill>
                <a:latin typeface="Arial" panose="020B0604020202020204" pitchFamily="34" charset="0"/>
                <a:cs typeface="Arial" panose="020B0604020202020204" pitchFamily="34" charset="0"/>
                <a:sym typeface="+mn-lt"/>
              </a:rPr>
              <a:t>Cấu</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tạo</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bảng</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tuần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hoàn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các</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nguyên</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tố</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hóa</a:t>
            </a:r>
            <a:r>
              <a:rPr lang="en-US" altLang="zh-CN" sz="2800" b="1" dirty="0">
                <a:solidFill>
                  <a:schemeClr val="accent4"/>
                </a:solidFill>
                <a:latin typeface="Arial" panose="020B0604020202020204" pitchFamily="34" charset="0"/>
                <a:cs typeface="Arial" panose="020B0604020202020204" pitchFamily="34" charset="0"/>
                <a:sym typeface="+mn-lt"/>
              </a:rPr>
              <a:t> </a:t>
            </a:r>
            <a:r>
              <a:rPr lang="en-US" altLang="zh-CN" sz="2800" b="1" dirty="0" err="1">
                <a:solidFill>
                  <a:schemeClr val="accent4"/>
                </a:solidFill>
                <a:latin typeface="Arial" panose="020B0604020202020204" pitchFamily="34" charset="0"/>
                <a:cs typeface="Arial" panose="020B0604020202020204" pitchFamily="34" charset="0"/>
                <a:sym typeface="+mn-lt"/>
              </a:rPr>
              <a:t>học</a:t>
            </a:r>
            <a:endParaRPr lang="en-US" sz="2800" b="1" dirty="0">
              <a:solidFill>
                <a:schemeClr val="accent4"/>
              </a:solidFill>
              <a:latin typeface="Arial" panose="020B0604020202020204" pitchFamily="34" charset="0"/>
              <a:cs typeface="Arial" panose="020B0604020202020204" pitchFamily="34" charset="0"/>
            </a:endParaRPr>
          </a:p>
        </p:txBody>
      </p:sp>
      <p:sp>
        <p:nvSpPr>
          <p:cNvPr id="11" name="Google Shape;935;p28">
            <a:extLst>
              <a:ext uri="{FF2B5EF4-FFF2-40B4-BE49-F238E27FC236}">
                <a16:creationId xmlns:a16="http://schemas.microsoft.com/office/drawing/2014/main" id="{8669B318-A27B-4128-8A81-C17216F16676}"/>
              </a:ext>
            </a:extLst>
          </p:cNvPr>
          <p:cNvSpPr txBox="1">
            <a:spLocks/>
          </p:cNvSpPr>
          <p:nvPr/>
        </p:nvSpPr>
        <p:spPr>
          <a:xfrm>
            <a:off x="3170855" y="4540779"/>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7200" b="1" dirty="0">
                <a:solidFill>
                  <a:srgbClr val="00B050"/>
                </a:solidFill>
                <a:latin typeface="Arial" panose="020B0604020202020204" pitchFamily="34" charset="0"/>
                <a:cs typeface="Arial" panose="020B0604020202020204" pitchFamily="34" charset="0"/>
              </a:rPr>
              <a:t>III.</a:t>
            </a:r>
          </a:p>
        </p:txBody>
      </p:sp>
      <p:sp>
        <p:nvSpPr>
          <p:cNvPr id="12" name="Google Shape;936;p28">
            <a:extLst>
              <a:ext uri="{FF2B5EF4-FFF2-40B4-BE49-F238E27FC236}">
                <a16:creationId xmlns:a16="http://schemas.microsoft.com/office/drawing/2014/main" id="{1E1A9463-7898-40B6-9AA8-5F45E03DB77D}"/>
              </a:ext>
            </a:extLst>
          </p:cNvPr>
          <p:cNvSpPr txBox="1">
            <a:spLocks/>
          </p:cNvSpPr>
          <p:nvPr/>
        </p:nvSpPr>
        <p:spPr>
          <a:xfrm>
            <a:off x="4737501" y="4829458"/>
            <a:ext cx="4896544"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vi-VN" sz="2800" b="1" dirty="0">
                <a:solidFill>
                  <a:srgbClr val="00B050"/>
                </a:solidFill>
                <a:latin typeface="Arial" panose="020B0604020202020204" pitchFamily="34" charset="0"/>
                <a:cs typeface="Arial" panose="020B0604020202020204" pitchFamily="34" charset="0"/>
              </a:rPr>
              <a:t>Vị trí của các nguyên tố kim loại, phi kim và khí hiếm trong bảng tuần hoàn</a:t>
            </a:r>
          </a:p>
        </p:txBody>
      </p:sp>
    </p:spTree>
    <p:extLst>
      <p:ext uri="{BB962C8B-B14F-4D97-AF65-F5344CB8AC3E}">
        <p14:creationId xmlns:p14="http://schemas.microsoft.com/office/powerpoint/2010/main" val="25689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6" name="Object 55">
            <a:extLst>
              <a:ext uri="{FF2B5EF4-FFF2-40B4-BE49-F238E27FC236}">
                <a16:creationId xmlns:a16="http://schemas.microsoft.com/office/drawing/2014/main" id="{440E664E-E044-2348-5EC7-D94EB981EC61}"/>
              </a:ext>
            </a:extLst>
          </p:cNvPr>
          <p:cNvGraphicFramePr>
            <a:graphicFrameLocks noChangeAspect="1"/>
          </p:cNvGraphicFramePr>
          <p:nvPr>
            <p:extLst>
              <p:ext uri="{D42A27DB-BD31-4B8C-83A1-F6EECF244321}">
                <p14:modId xmlns:p14="http://schemas.microsoft.com/office/powerpoint/2010/main" val="496624209"/>
              </p:ext>
            </p:extLst>
          </p:nvPr>
        </p:nvGraphicFramePr>
        <p:xfrm>
          <a:off x="294472" y="2852841"/>
          <a:ext cx="1638300" cy="1455737"/>
        </p:xfrm>
        <a:graphic>
          <a:graphicData uri="http://schemas.openxmlformats.org/presentationml/2006/ole">
            <mc:AlternateContent xmlns:mc="http://schemas.openxmlformats.org/markup-compatibility/2006">
              <mc:Choice xmlns:v="urn:schemas-microsoft-com:vml" Requires="v">
                <p:oleObj spid="_x0000_s14398" name="Bitmap Image" r:id="rId3" imgW="1638360" imgH="1455480" progId="Paint.Picture">
                  <p:embed/>
                </p:oleObj>
              </mc:Choice>
              <mc:Fallback>
                <p:oleObj name="Bitmap Image" r:id="rId3" imgW="1638360" imgH="1455480" progId="Paint.Picture">
                  <p:embed/>
                  <p:pic>
                    <p:nvPicPr>
                      <p:cNvPr id="0" name=""/>
                      <p:cNvPicPr/>
                      <p:nvPr/>
                    </p:nvPicPr>
                    <p:blipFill>
                      <a:blip r:embed="rId4"/>
                      <a:stretch>
                        <a:fillRect/>
                      </a:stretch>
                    </p:blipFill>
                    <p:spPr>
                      <a:xfrm>
                        <a:off x="294472" y="2852841"/>
                        <a:ext cx="1638300" cy="1455737"/>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2D91EEB2-8F81-4DD6-B2F2-B770DDB426A0}"/>
              </a:ext>
            </a:extLst>
          </p:cNvPr>
          <p:cNvGraphicFramePr>
            <a:graphicFrameLocks noChangeAspect="1"/>
          </p:cNvGraphicFramePr>
          <p:nvPr>
            <p:extLst>
              <p:ext uri="{D42A27DB-BD31-4B8C-83A1-F6EECF244321}">
                <p14:modId xmlns:p14="http://schemas.microsoft.com/office/powerpoint/2010/main" val="1738575361"/>
              </p:ext>
            </p:extLst>
          </p:nvPr>
        </p:nvGraphicFramePr>
        <p:xfrm>
          <a:off x="2542765" y="4704503"/>
          <a:ext cx="6535248" cy="1658589"/>
        </p:xfrm>
        <a:graphic>
          <a:graphicData uri="http://schemas.openxmlformats.org/presentationml/2006/ole">
            <mc:AlternateContent xmlns:mc="http://schemas.openxmlformats.org/markup-compatibility/2006">
              <mc:Choice xmlns:v="urn:schemas-microsoft-com:vml" Requires="v">
                <p:oleObj spid="_x0000_s14399" name="Bitmap Image" r:id="rId5" imgW="6705720" imgH="1196280" progId="Paint.Picture">
                  <p:embed/>
                </p:oleObj>
              </mc:Choice>
              <mc:Fallback>
                <p:oleObj name="Bitmap Image" r:id="rId5" imgW="6705720" imgH="1196280" progId="Paint.Picture">
                  <p:embed/>
                  <p:pic>
                    <p:nvPicPr>
                      <p:cNvPr id="0" name=""/>
                      <p:cNvPicPr/>
                      <p:nvPr/>
                    </p:nvPicPr>
                    <p:blipFill>
                      <a:blip r:embed="rId6"/>
                      <a:stretch>
                        <a:fillRect/>
                      </a:stretch>
                    </p:blipFill>
                    <p:spPr>
                      <a:xfrm>
                        <a:off x="2542765" y="4704503"/>
                        <a:ext cx="6535248" cy="1658589"/>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extLst>
              <p:ext uri="{D42A27DB-BD31-4B8C-83A1-F6EECF244321}">
                <p14:modId xmlns:p14="http://schemas.microsoft.com/office/powerpoint/2010/main" val="4090972084"/>
              </p:ext>
            </p:extLst>
          </p:nvPr>
        </p:nvGraphicFramePr>
        <p:xfrm>
          <a:off x="9196387" y="0"/>
          <a:ext cx="2995613" cy="6629400"/>
        </p:xfrm>
        <a:graphic>
          <a:graphicData uri="http://schemas.openxmlformats.org/presentationml/2006/ole">
            <mc:AlternateContent xmlns:mc="http://schemas.openxmlformats.org/markup-compatibility/2006">
              <mc:Choice xmlns:v="urn:schemas-microsoft-com:vml" Requires="v">
                <p:oleObj spid="_x0000_s14400" name="Bitmap Image" r:id="rId7" imgW="2994840" imgH="6629400" progId="Paint.Picture">
                  <p:embed/>
                </p:oleObj>
              </mc:Choice>
              <mc:Fallback>
                <p:oleObj name="Bitmap Image" r:id="rId7" imgW="2994840" imgH="6629400" progId="Paint.Picture">
                  <p:embed/>
                  <p:pic>
                    <p:nvPicPr>
                      <p:cNvPr id="0" name=""/>
                      <p:cNvPicPr/>
                      <p:nvPr/>
                    </p:nvPicPr>
                    <p:blipFill>
                      <a:blip r:embed="rId8"/>
                      <a:stretch>
                        <a:fillRect/>
                      </a:stretch>
                    </p:blipFill>
                    <p:spPr>
                      <a:xfrm>
                        <a:off x="9196387" y="0"/>
                        <a:ext cx="2995613" cy="6629400"/>
                      </a:xfrm>
                      <a:prstGeom prst="rect">
                        <a:avLst/>
                      </a:prstGeom>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3324483" y="569240"/>
            <a:ext cx="1078814" cy="117324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17102" cy="401659"/>
            </a:xfrm>
            <a:prstGeom prst="rect">
              <a:avLst/>
            </a:prstGeom>
            <a:noFill/>
          </p:spPr>
          <p:txBody>
            <a:bodyPr wrap="none" rtlCol="0">
              <a:spAutoFit/>
            </a:bodyPr>
            <a:lstStyle/>
            <a:p>
              <a:r>
                <a:rPr lang="en-US" dirty="0"/>
                <a:t>+3</a:t>
              </a:r>
              <a:endParaRPr lang="vi-VN"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5251789" y="414061"/>
            <a:ext cx="1437232" cy="1563032"/>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69332"/>
            </a:xfrm>
            <a:prstGeom prst="rect">
              <a:avLst/>
            </a:prstGeom>
            <a:noFill/>
          </p:spPr>
          <p:txBody>
            <a:bodyPr wrap="square" rtlCol="0">
              <a:spAutoFit/>
            </a:bodyPr>
            <a:lstStyle/>
            <a:p>
              <a:r>
                <a:rPr lang="en-US" dirty="0"/>
                <a:t>+11</a:t>
              </a:r>
              <a:endParaRPr lang="vi-VN"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8" name="Oval 137">
            <a:extLst>
              <a:ext uri="{FF2B5EF4-FFF2-40B4-BE49-F238E27FC236}">
                <a16:creationId xmlns:a16="http://schemas.microsoft.com/office/drawing/2014/main" id="{BAE93B77-D6A2-FE0A-3A0B-367A1991B66F}"/>
              </a:ext>
            </a:extLst>
          </p:cNvPr>
          <p:cNvSpPr/>
          <p:nvPr/>
        </p:nvSpPr>
        <p:spPr>
          <a:xfrm>
            <a:off x="3679179" y="3422269"/>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47558" cy="369332"/>
          </a:xfrm>
          <a:prstGeom prst="rect">
            <a:avLst/>
          </a:prstGeom>
          <a:noFill/>
        </p:spPr>
        <p:txBody>
          <a:bodyPr wrap="none" rtlCol="0">
            <a:spAutoFit/>
          </a:bodyPr>
          <a:lstStyle/>
          <a:p>
            <a:r>
              <a:rPr lang="en-US" dirty="0"/>
              <a:t>+9</a:t>
            </a:r>
            <a:endParaRPr lang="vi-VN"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4055634" y="36916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1" name="Oval 140">
            <a:extLst>
              <a:ext uri="{FF2B5EF4-FFF2-40B4-BE49-F238E27FC236}">
                <a16:creationId xmlns:a16="http://schemas.microsoft.com/office/drawing/2014/main" id="{9273FDDD-473C-A6EE-9319-122A37AF1740}"/>
              </a:ext>
            </a:extLst>
          </p:cNvPr>
          <p:cNvSpPr/>
          <p:nvPr/>
        </p:nvSpPr>
        <p:spPr>
          <a:xfrm>
            <a:off x="3286775" y="2988536"/>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3602432" y="326801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2" name="Oval 151">
            <a:extLst>
              <a:ext uri="{FF2B5EF4-FFF2-40B4-BE49-F238E27FC236}">
                <a16:creationId xmlns:a16="http://schemas.microsoft.com/office/drawing/2014/main" id="{DA1DE9AD-F3DA-0116-12D8-F2C581AA482E}"/>
              </a:ext>
            </a:extLst>
          </p:cNvPr>
          <p:cNvSpPr/>
          <p:nvPr/>
        </p:nvSpPr>
        <p:spPr>
          <a:xfrm>
            <a:off x="5667092" y="3174079"/>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29B16C72-34D4-7E62-7153-54908DE102CC}"/>
              </a:ext>
            </a:extLst>
          </p:cNvPr>
          <p:cNvSpPr/>
          <p:nvPr/>
        </p:nvSpPr>
        <p:spPr>
          <a:xfrm>
            <a:off x="5824957" y="3345762"/>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5681839" y="3297821"/>
            <a:ext cx="602641" cy="369332"/>
          </a:xfrm>
          <a:prstGeom prst="rect">
            <a:avLst/>
          </a:prstGeom>
          <a:noFill/>
        </p:spPr>
        <p:txBody>
          <a:bodyPr wrap="square" rtlCol="0">
            <a:spAutoFit/>
          </a:bodyPr>
          <a:lstStyle/>
          <a:p>
            <a:r>
              <a:rPr lang="en-US" dirty="0"/>
              <a:t>+17</a:t>
            </a:r>
            <a:endParaRPr lang="vi-VN"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6201412" y="361509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6" name="Oval 155">
            <a:extLst>
              <a:ext uri="{FF2B5EF4-FFF2-40B4-BE49-F238E27FC236}">
                <a16:creationId xmlns:a16="http://schemas.microsoft.com/office/drawing/2014/main" id="{9252D37A-5FBA-F117-646A-00B940BDBB73}"/>
              </a:ext>
            </a:extLst>
          </p:cNvPr>
          <p:cNvSpPr/>
          <p:nvPr/>
        </p:nvSpPr>
        <p:spPr>
          <a:xfrm>
            <a:off x="5432553" y="2912029"/>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6240518" y="391259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5748210" y="319151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 name="Oval 158">
            <a:extLst>
              <a:ext uri="{FF2B5EF4-FFF2-40B4-BE49-F238E27FC236}">
                <a16:creationId xmlns:a16="http://schemas.microsoft.com/office/drawing/2014/main" id="{9C121FEB-AC1F-DE5D-1D77-245B516D3F29}"/>
              </a:ext>
            </a:extLst>
          </p:cNvPr>
          <p:cNvSpPr/>
          <p:nvPr/>
        </p:nvSpPr>
        <p:spPr>
          <a:xfrm>
            <a:off x="5242562" y="2728277"/>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6201412" y="292434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6404153" y="319973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5853178" y="28643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5459412" y="317555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5407899" y="364075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5770957" y="398493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5514563" y="28056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6457760" y="357816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5248957" y="373255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6625225" y="34688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6303745" y="27727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6493864" y="387937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5650530" y="41588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6081842" y="419997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527064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CD5F-35DF-B665-1905-95161A529547}"/>
              </a:ext>
            </a:extLst>
          </p:cNvPr>
          <p:cNvSpPr>
            <a:spLocks noGrp="1"/>
          </p:cNvSpPr>
          <p:nvPr>
            <p:ph type="title"/>
          </p:nvPr>
        </p:nvSpPr>
        <p:spPr/>
        <p:txBody>
          <a:bodyPr/>
          <a:lstStyle/>
          <a:p>
            <a:endParaRPr lang="vi-VN"/>
          </a:p>
        </p:txBody>
      </p:sp>
      <p:sp>
        <p:nvSpPr>
          <p:cNvPr id="4" name="Rectangle 3">
            <a:extLst>
              <a:ext uri="{FF2B5EF4-FFF2-40B4-BE49-F238E27FC236}">
                <a16:creationId xmlns:a16="http://schemas.microsoft.com/office/drawing/2014/main" id="{888F21E8-2FC6-9EAE-6D76-83D164570842}"/>
              </a:ext>
            </a:extLst>
          </p:cNvPr>
          <p:cNvSpPr/>
          <p:nvPr/>
        </p:nvSpPr>
        <p:spPr>
          <a:xfrm>
            <a:off x="8380429" y="150829"/>
            <a:ext cx="3940404" cy="102752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45E8CE6C-27B3-4B97-AD9D-77DD04C51B29}"/>
              </a:ext>
            </a:extLst>
          </p:cNvPr>
          <p:cNvSpPr txBox="1"/>
          <p:nvPr/>
        </p:nvSpPr>
        <p:spPr>
          <a:xfrm>
            <a:off x="1909792" y="2060848"/>
            <a:ext cx="9874840" cy="19389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vi-VN" sz="4000" dirty="0">
                <a:latin typeface="Arial" panose="020B0604020202020204" pitchFamily="34" charset="0"/>
                <a:cs typeface="Arial" panose="020B0604020202020204" pitchFamily="34" charset="0"/>
              </a:rPr>
              <a:t>- </a:t>
            </a:r>
            <a:r>
              <a:rPr lang="vi-VN" sz="4000" i="1" dirty="0">
                <a:solidFill>
                  <a:srgbClr val="FF0000"/>
                </a:solidFill>
                <a:latin typeface="Arial" panose="020B0604020202020204" pitchFamily="34" charset="0"/>
                <a:cs typeface="Arial" panose="020B0604020202020204" pitchFamily="34" charset="0"/>
              </a:rPr>
              <a:t>Nhóm</a:t>
            </a:r>
            <a:r>
              <a:rPr lang="vi-VN" sz="4000" i="1" dirty="0">
                <a:solidFill>
                  <a:schemeClr val="accent3"/>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gồm các nguyên tố có </a:t>
            </a:r>
            <a:r>
              <a:rPr lang="vi-VN" sz="4000" i="1" dirty="0">
                <a:solidFill>
                  <a:srgbClr val="FF0000"/>
                </a:solidFill>
                <a:latin typeface="Arial" panose="020B0604020202020204" pitchFamily="34" charset="0"/>
                <a:cs typeface="Arial" panose="020B0604020202020204" pitchFamily="34" charset="0"/>
              </a:rPr>
              <a:t>tính chất hóa học tương tự nhau</a:t>
            </a:r>
            <a:r>
              <a:rPr lang="vi-VN" sz="4000" dirty="0">
                <a:latin typeface="Arial" panose="020B0604020202020204" pitchFamily="34" charset="0"/>
                <a:cs typeface="Arial" panose="020B0604020202020204" pitchFamily="34" charset="0"/>
              </a:rPr>
              <a:t>, được xếp thành </a:t>
            </a:r>
            <a:r>
              <a:rPr lang="vi-VN" sz="4000" i="1" dirty="0">
                <a:solidFill>
                  <a:srgbClr val="FF0000"/>
                </a:solidFill>
                <a:latin typeface="Arial" panose="020B0604020202020204" pitchFamily="34" charset="0"/>
                <a:cs typeface="Arial" panose="020B0604020202020204" pitchFamily="34" charset="0"/>
              </a:rPr>
              <a:t>cột</a:t>
            </a:r>
            <a:r>
              <a:rPr lang="vi-VN" sz="4000" dirty="0">
                <a:solidFill>
                  <a:srgbClr val="FF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theo chiều </a:t>
            </a:r>
            <a:r>
              <a:rPr lang="vi-VN" sz="4000" i="1" dirty="0">
                <a:solidFill>
                  <a:srgbClr val="FF0000"/>
                </a:solidFill>
                <a:latin typeface="Arial" panose="020B0604020202020204" pitchFamily="34" charset="0"/>
                <a:cs typeface="Arial" panose="020B0604020202020204" pitchFamily="34" charset="0"/>
              </a:rPr>
              <a:t>tăng dần điện tích hạt nhân.</a:t>
            </a:r>
          </a:p>
        </p:txBody>
      </p:sp>
      <p:sp>
        <p:nvSpPr>
          <p:cNvPr id="6" name="Synergistically utilize technically sound portals with frictionless chains. Dramatically customize…">
            <a:extLst>
              <a:ext uri="{FF2B5EF4-FFF2-40B4-BE49-F238E27FC236}">
                <a16:creationId xmlns:a16="http://schemas.microsoft.com/office/drawing/2014/main" id="{4726F43D-44DF-4581-8AF9-17A5B500BD69}"/>
              </a:ext>
            </a:extLst>
          </p:cNvPr>
          <p:cNvSpPr txBox="1"/>
          <p:nvPr/>
        </p:nvSpPr>
        <p:spPr>
          <a:xfrm>
            <a:off x="1172754" y="4725144"/>
            <a:ext cx="10611878" cy="615553"/>
          </a:xfrm>
          <a:prstGeom prst="rect">
            <a:avLst/>
          </a:prstGeom>
          <a:solidFill>
            <a:srgbClr val="92D050"/>
          </a:solidFill>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defRPr/>
            </a:pPr>
            <a:r>
              <a:rPr lang="vi-VN" sz="4000" b="1" dirty="0">
                <a:solidFill>
                  <a:srgbClr val="FFFF00"/>
                </a:solidFill>
                <a:latin typeface="Arial" panose="020B0604020202020204" pitchFamily="34" charset="0"/>
                <a:ea typeface="Autocar Bold Condensed" panose="020B0500000000000000" pitchFamily="34" charset="0"/>
                <a:cs typeface="Arial" panose="020B0604020202020204" pitchFamily="34" charset="0"/>
              </a:rPr>
              <a:t>Nhóm A: STT nhóm = Số e lớp ngoài cùng</a:t>
            </a:r>
            <a:endParaRPr lang="vi-VN" sz="4000" b="1" dirty="0">
              <a:solidFill>
                <a:srgbClr val="C00000"/>
              </a:solidFill>
              <a:latin typeface="Arial" panose="020B0604020202020204" pitchFamily="34" charset="0"/>
              <a:ea typeface="Autocar Bold Condensed" panose="020B0500000000000000" pitchFamily="34" charset="0"/>
              <a:cs typeface="Arial" panose="020B0604020202020204" pitchFamily="34" charset="0"/>
            </a:endParaRPr>
          </a:p>
        </p:txBody>
      </p:sp>
      <p:pic>
        <p:nvPicPr>
          <p:cNvPr id="7" name="Picture 6">
            <a:extLst>
              <a:ext uri="{FF2B5EF4-FFF2-40B4-BE49-F238E27FC236}">
                <a16:creationId xmlns:a16="http://schemas.microsoft.com/office/drawing/2014/main" id="{FE87AF50-21FE-413B-AA25-54ED29F3A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404664"/>
            <a:ext cx="1938162" cy="1938162"/>
          </a:xfrm>
          <a:prstGeom prst="rect">
            <a:avLst/>
          </a:prstGeom>
        </p:spPr>
      </p:pic>
    </p:spTree>
    <p:extLst>
      <p:ext uri="{BB962C8B-B14F-4D97-AF65-F5344CB8AC3E}">
        <p14:creationId xmlns:p14="http://schemas.microsoft.com/office/powerpoint/2010/main" val="2587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6" name="图片 5">
            <a:extLst>
              <a:ext uri="{FF2B5EF4-FFF2-40B4-BE49-F238E27FC236}">
                <a16:creationId xmlns:a16="http://schemas.microsoft.com/office/drawing/2014/main" id="{B98EB429-E6EA-4D4B-A763-A5097BD02D8C}"/>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Blur radius="86"/>
                    </a14:imgEffect>
                  </a14:imgLayer>
                </a14:imgProps>
              </a:ext>
              <a:ext uri="{28A0092B-C50C-407E-A947-70E740481C1C}">
                <a14:useLocalDpi xmlns:a14="http://schemas.microsoft.com/office/drawing/2010/main"/>
              </a:ext>
            </a:extLst>
          </a:blip>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7" name="矩形: 圆角 6">
            <a:extLst>
              <a:ext uri="{FF2B5EF4-FFF2-40B4-BE49-F238E27FC236}">
                <a16:creationId xmlns:a16="http://schemas.microsoft.com/office/drawing/2014/main" id="{FBE8E7C8-3286-4069-AC28-D0AEEAD0BCB9}"/>
              </a:ext>
            </a:extLst>
          </p:cNvPr>
          <p:cNvSpPr/>
          <p:nvPr/>
        </p:nvSpPr>
        <p:spPr>
          <a:xfrm>
            <a:off x="888274" y="731520"/>
            <a:ext cx="10068266" cy="4970395"/>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圆角 15">
            <a:extLst>
              <a:ext uri="{FF2B5EF4-FFF2-40B4-BE49-F238E27FC236}">
                <a16:creationId xmlns:a16="http://schemas.microsoft.com/office/drawing/2014/main" id="{B244604F-58A7-42AC-B492-B01E25A5D397}"/>
              </a:ext>
            </a:extLst>
          </p:cNvPr>
          <p:cNvSpPr/>
          <p:nvPr/>
        </p:nvSpPr>
        <p:spPr>
          <a:xfrm>
            <a:off x="1523492" y="1417146"/>
            <a:ext cx="9145017" cy="4023708"/>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Google Shape;929;p28">
            <a:extLst>
              <a:ext uri="{FF2B5EF4-FFF2-40B4-BE49-F238E27FC236}">
                <a16:creationId xmlns:a16="http://schemas.microsoft.com/office/drawing/2014/main" id="{EB3D3804-8608-4AB0-ADD3-C4E795EF724D}"/>
              </a:ext>
            </a:extLst>
          </p:cNvPr>
          <p:cNvSpPr txBox="1">
            <a:spLocks/>
          </p:cNvSpPr>
          <p:nvPr/>
        </p:nvSpPr>
        <p:spPr>
          <a:xfrm>
            <a:off x="2855640" y="3973707"/>
            <a:ext cx="7556241" cy="8247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b="1" dirty="0">
                <a:solidFill>
                  <a:srgbClr val="00B0F0"/>
                </a:solidFill>
                <a:latin typeface="Arial" panose="020B0604020202020204" pitchFamily="34" charset="0"/>
                <a:cs typeface="Arial" panose="020B0604020202020204" pitchFamily="34" charset="0"/>
                <a:sym typeface="+mn-lt"/>
              </a:rPr>
              <a:t>NGUYÊN TẮC SẮP XẾP CÁC NGUYÊN TỐ HÓA HỌC TRONG BẢNG TUẦN HOÀN</a:t>
            </a:r>
            <a:endParaRPr lang="en-US" altLang="zh-CN" sz="2800" b="1" dirty="0">
              <a:solidFill>
                <a:srgbClr val="00B0F0"/>
              </a:solidFill>
              <a:latin typeface="Arial" panose="020B0604020202020204" pitchFamily="34" charset="0"/>
              <a:cs typeface="Arial" panose="020B0604020202020204" pitchFamily="34" charset="0"/>
              <a:sym typeface="+mn-lt"/>
            </a:endParaRPr>
          </a:p>
        </p:txBody>
      </p:sp>
      <p:sp>
        <p:nvSpPr>
          <p:cNvPr id="10" name="Google Shape;931;p28">
            <a:extLst>
              <a:ext uri="{FF2B5EF4-FFF2-40B4-BE49-F238E27FC236}">
                <a16:creationId xmlns:a16="http://schemas.microsoft.com/office/drawing/2014/main" id="{AF93BC17-D73F-4744-8EB5-7291880BBD83}"/>
              </a:ext>
            </a:extLst>
          </p:cNvPr>
          <p:cNvSpPr txBox="1">
            <a:spLocks/>
          </p:cNvSpPr>
          <p:nvPr/>
        </p:nvSpPr>
        <p:spPr>
          <a:xfrm>
            <a:off x="1231283" y="3796685"/>
            <a:ext cx="2084100" cy="9318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16600" b="1" dirty="0">
                <a:solidFill>
                  <a:srgbClr val="00B0F0"/>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7594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688EB8-72D3-42EE-91A8-B7416482EFB1}"/>
              </a:ext>
            </a:extLst>
          </p:cNvPr>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A10E56C-92D8-B754-D14A-4128595289C0}"/>
              </a:ext>
            </a:extLst>
          </p:cNvPr>
          <p:cNvSpPr/>
          <p:nvPr/>
        </p:nvSpPr>
        <p:spPr>
          <a:xfrm>
            <a:off x="8154186" y="0"/>
            <a:ext cx="4037814" cy="89554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7328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511629" y="688494"/>
            <a:ext cx="11456125" cy="5601533"/>
          </a:xfrm>
          <a:prstGeom prst="rect">
            <a:avLst/>
          </a:prstGeom>
        </p:spPr>
        <p:txBody>
          <a:bodyPr wrap="square">
            <a:spAutoFit/>
          </a:bodyPr>
          <a:lstStyle/>
          <a:p>
            <a:pPr algn="just">
              <a:spcAft>
                <a:spcPts val="600"/>
              </a:spcAft>
              <a:tabLst>
                <a:tab pos="6060440" algn="r"/>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1: </a:t>
            </a:r>
            <a:r>
              <a:rPr lang="vi-VN" dirty="0">
                <a:latin typeface="Times New Roman" panose="02020603050405020304" pitchFamily="18" charset="0"/>
                <a:ea typeface="Times New Roman" panose="02020603050405020304" pitchFamily="18" charset="0"/>
              </a:rPr>
              <a:t>Trong bảng tuần hoàn, các nguyên tố hoá học được sắp xếp theo</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chữ</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từ</a:t>
            </a:r>
            <a:r>
              <a:rPr lang="en-US" dirty="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điển</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B</a:t>
            </a:r>
            <a:r>
              <a:rPr lang="en-US" b="1"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dần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C. </a:t>
            </a:r>
            <a:r>
              <a:rPr lang="en-US" dirty="0" err="1">
                <a:latin typeface="Times New Roman" panose="02020603050405020304" pitchFamily="18" charset="0"/>
                <a:ea typeface="Times New Roman" panose="02020603050405020304" pitchFamily="18" charset="0"/>
              </a:rPr>
              <a:t>thứ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dần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ngoài</a:t>
            </a:r>
            <a:r>
              <a:rPr lang="en-US" dirty="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cùng</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D</a:t>
            </a:r>
            <a:r>
              <a:rPr lang="en-US" b="1"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dần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neutron.</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err="1">
                <a:latin typeface="Times New Roman" panose="02020603050405020304" pitchFamily="18" charset="0"/>
                <a:ea typeface="Times New Roman" panose="02020603050405020304" pitchFamily="18" charset="0"/>
              </a:rPr>
              <a:t>Câu</a:t>
            </a:r>
            <a:r>
              <a:rPr lang="en-US" b="1" dirty="0">
                <a:latin typeface="Times New Roman" panose="02020603050405020304" pitchFamily="18" charset="0"/>
                <a:ea typeface="Times New Roman" panose="02020603050405020304" pitchFamily="18" charset="0"/>
              </a:rPr>
              <a:t> 2:</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Những nguyên tố hoá học nào sau đây thuộc cùng một nhóm?</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A. </a:t>
            </a:r>
            <a:r>
              <a:rPr lang="vi-VN" dirty="0">
                <a:latin typeface="Times New Roman" panose="02020603050405020304" pitchFamily="18" charset="0"/>
                <a:ea typeface="Times New Roman" panose="02020603050405020304" pitchFamily="18" charset="0"/>
              </a:rPr>
              <a:t>O, S, Se</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B</a:t>
            </a:r>
            <a:r>
              <a:rPr lang="en-US" b="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 O, F</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C</a:t>
            </a:r>
            <a:r>
              <a:rPr lang="en-US" b="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Na, Mg, K</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D</a:t>
            </a:r>
            <a:r>
              <a:rPr lang="en-US" b="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Ne, Na, Mg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vi-VN" b="1" dirty="0">
                <a:latin typeface="Times New Roman" panose="02020603050405020304" pitchFamily="18" charset="0"/>
                <a:ea typeface="Times New Roman" panose="02020603050405020304" pitchFamily="18" charset="0"/>
              </a:rPr>
              <a:t>Câu 3: </a:t>
            </a:r>
            <a:r>
              <a:rPr lang="vi-VN" dirty="0">
                <a:latin typeface="Times New Roman" panose="02020603050405020304" pitchFamily="18" charset="0"/>
                <a:ea typeface="Times New Roman" panose="02020603050405020304" pitchFamily="18" charset="0"/>
              </a:rPr>
              <a:t>Những nguyên tố hoá học nào sau đây thuộc cùng một chu kì?</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A. </a:t>
            </a:r>
            <a:r>
              <a:rPr lang="vi-VN" dirty="0">
                <a:latin typeface="Times New Roman" panose="02020603050405020304" pitchFamily="18" charset="0"/>
                <a:ea typeface="Times New Roman" panose="02020603050405020304" pitchFamily="18" charset="0"/>
              </a:rPr>
              <a:t>Li, </a:t>
            </a:r>
            <a:r>
              <a:rPr lang="en-US" dirty="0">
                <a:latin typeface="Times New Roman" panose="02020603050405020304" pitchFamily="18" charset="0"/>
                <a:ea typeface="Times New Roman" panose="02020603050405020304" pitchFamily="18" charset="0"/>
              </a:rPr>
              <a:t>Si, </a:t>
            </a:r>
            <a:r>
              <a:rPr lang="en-US" dirty="0" smtClean="0">
                <a:latin typeface="Times New Roman" panose="02020603050405020304" pitchFamily="18" charset="0"/>
                <a:ea typeface="Times New Roman" panose="02020603050405020304" pitchFamily="18" charset="0"/>
              </a:rPr>
              <a:t>Ne.                              </a:t>
            </a:r>
            <a:r>
              <a:rPr lang="en-US" b="1" dirty="0" smtClean="0">
                <a:latin typeface="Times New Roman" panose="02020603050405020304" pitchFamily="18" charset="0"/>
                <a:ea typeface="Times New Roman" panose="02020603050405020304" pitchFamily="18" charset="0"/>
              </a:rPr>
              <a:t>B</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Mg, </a:t>
            </a:r>
            <a:r>
              <a:rPr lang="vi-VN" dirty="0">
                <a:latin typeface="Times New Roman" panose="02020603050405020304" pitchFamily="18" charset="0"/>
                <a:ea typeface="Times New Roman" panose="02020603050405020304" pitchFamily="18" charset="0"/>
              </a:rPr>
              <a:t>P, </a:t>
            </a:r>
            <a:r>
              <a:rPr lang="vi-VN" dirty="0" smtClean="0">
                <a:latin typeface="Times New Roman" panose="02020603050405020304" pitchFamily="18" charset="0"/>
                <a:ea typeface="Times New Roman" panose="02020603050405020304" pitchFamily="18" charset="0"/>
              </a:rPr>
              <a:t>Ar.</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C</a:t>
            </a:r>
            <a:r>
              <a:rPr lang="en-US" b="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K, Fe, Ag</a:t>
            </a:r>
            <a:r>
              <a:rPr lang="en-US" dirty="0" smtClean="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D</a:t>
            </a:r>
            <a:r>
              <a:rPr lang="en-US" b="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B, Al, </a:t>
            </a:r>
            <a:r>
              <a:rPr lang="en-US" dirty="0" smtClean="0">
                <a:latin typeface="Times New Roman" panose="02020603050405020304" pitchFamily="18" charset="0"/>
                <a:ea typeface="Times New Roman" panose="02020603050405020304" pitchFamily="18" charset="0"/>
              </a:rPr>
              <a:t>T</a:t>
            </a:r>
            <a:r>
              <a:rPr lang="vi-VN" dirty="0" smtClean="0">
                <a:latin typeface="Times New Roman" panose="02020603050405020304" pitchFamily="18" charset="0"/>
                <a:ea typeface="Times New Roman" panose="02020603050405020304" pitchFamily="18" charset="0"/>
              </a:rPr>
              <a:t>n</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vi-VN" b="1" dirty="0">
                <a:latin typeface="Times New Roman" panose="02020603050405020304" pitchFamily="18" charset="0"/>
                <a:ea typeface="Times New Roman" panose="02020603050405020304" pitchFamily="18" charset="0"/>
              </a:rPr>
              <a:t>Câu 4: </a:t>
            </a:r>
            <a:r>
              <a:rPr lang="vi-VN" dirty="0">
                <a:latin typeface="Times New Roman" panose="02020603050405020304" pitchFamily="18" charset="0"/>
                <a:ea typeface="Times New Roman" panose="02020603050405020304" pitchFamily="18" charset="0"/>
              </a:rPr>
              <a:t>Nguyên tố A ở ô số 3 ,chu kỳ 2, nhóm I. Cấu tạo nguyên tử của nguyên tố  A là:</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3+,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2e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ngoài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e.</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B.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2+, 3 e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ngoài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e.</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C.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hat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1+,2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e , 3 e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ngoài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D.</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3+, 2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e , 1e </a:t>
            </a:r>
            <a:r>
              <a:rPr lang="en-US" dirty="0" err="1">
                <a:latin typeface="Times New Roman" panose="02020603050405020304" pitchFamily="18" charset="0"/>
                <a:ea typeface="Times New Roman" panose="02020603050405020304" pitchFamily="18" charset="0"/>
              </a:rPr>
              <a:t>lớp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ngoài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a:spcAft>
                <a:spcPts val="600"/>
              </a:spcAft>
            </a:pPr>
            <a:r>
              <a:rPr lang="vi-VN" b="1" dirty="0">
                <a:latin typeface="Times New Roman" panose="02020603050405020304" pitchFamily="18" charset="0"/>
                <a:ea typeface="Times New Roman" panose="02020603050405020304" pitchFamily="18" charset="0"/>
              </a:rPr>
              <a:t>Câu 5.</a:t>
            </a:r>
            <a:r>
              <a:rPr lang="vi-VN" dirty="0">
                <a:latin typeface="Times New Roman" panose="02020603050405020304" pitchFamily="18" charset="0"/>
                <a:ea typeface="Times New Roman" panose="02020603050405020304" pitchFamily="18" charset="0"/>
              </a:rPr>
              <a:t> Nguyên tử X có 8 proton, 2 lớp electron và có 6 e lớp ngoài cùng .Vậy vị trí của nguyên tố X trong bảng tuần hoàn là:</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A. </a:t>
            </a:r>
            <a:r>
              <a:rPr lang="en-US" dirty="0">
                <a:latin typeface="Times New Roman" panose="02020603050405020304" pitchFamily="18" charset="0"/>
                <a:ea typeface="Times New Roman" panose="02020603050405020304" pitchFamily="18" charset="0"/>
              </a:rPr>
              <a:t>X ở ô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6 .</a:t>
            </a:r>
            <a:r>
              <a:rPr lang="en-US" dirty="0" err="1">
                <a:latin typeface="Times New Roman" panose="02020603050405020304" pitchFamily="18" charset="0"/>
                <a:ea typeface="Times New Roman" panose="02020603050405020304" pitchFamily="18" charset="0"/>
              </a:rPr>
              <a:t>chu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kỳ</a:t>
            </a:r>
            <a:r>
              <a:rPr lang="en-US" dirty="0">
                <a:latin typeface="Times New Roman" panose="02020603050405020304" pitchFamily="18" charset="0"/>
                <a:ea typeface="Times New Roman" panose="02020603050405020304" pitchFamily="18" charset="0"/>
              </a:rPr>
              <a:t> 2 ,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VIII.                                        </a:t>
            </a:r>
            <a:r>
              <a:rPr lang="en-US" b="1" dirty="0" smtClean="0">
                <a:latin typeface="Times New Roman" panose="02020603050405020304" pitchFamily="18" charset="0"/>
                <a:ea typeface="Times New Roman" panose="02020603050405020304" pitchFamily="18" charset="0"/>
              </a:rPr>
              <a:t>B</a:t>
            </a:r>
            <a:r>
              <a:rPr lang="en-US" b="1"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 X ở ô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8 , </a:t>
            </a:r>
            <a:r>
              <a:rPr lang="en-US" dirty="0" err="1">
                <a:latin typeface="Times New Roman" panose="02020603050405020304" pitchFamily="18" charset="0"/>
                <a:ea typeface="Times New Roman" panose="02020603050405020304" pitchFamily="18" charset="0"/>
              </a:rPr>
              <a:t>chu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kỳ</a:t>
            </a:r>
            <a:r>
              <a:rPr lang="en-US" dirty="0">
                <a:latin typeface="Times New Roman" panose="02020603050405020304" pitchFamily="18" charset="0"/>
                <a:ea typeface="Times New Roman" panose="02020603050405020304" pitchFamily="18" charset="0"/>
              </a:rPr>
              <a:t> 6,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 II.</a:t>
            </a:r>
            <a:endParaRPr lang="en-US" sz="1600"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b="1" dirty="0">
                <a:latin typeface="Times New Roman" panose="02020603050405020304" pitchFamily="18" charset="0"/>
                <a:ea typeface="Times New Roman" panose="02020603050405020304" pitchFamily="18" charset="0"/>
              </a:rPr>
              <a:t>C. </a:t>
            </a:r>
            <a:r>
              <a:rPr lang="en-US" dirty="0">
                <a:latin typeface="Times New Roman" panose="02020603050405020304" pitchFamily="18" charset="0"/>
                <a:ea typeface="Times New Roman" panose="02020603050405020304" pitchFamily="18" charset="0"/>
              </a:rPr>
              <a:t>X ở ô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8, </a:t>
            </a:r>
            <a:r>
              <a:rPr lang="en-US" dirty="0" err="1">
                <a:latin typeface="Times New Roman" panose="02020603050405020304" pitchFamily="18" charset="0"/>
                <a:ea typeface="Times New Roman" panose="02020603050405020304" pitchFamily="18" charset="0"/>
              </a:rPr>
              <a:t>chu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kỳ</a:t>
            </a:r>
            <a:r>
              <a:rPr lang="en-US" dirty="0">
                <a:latin typeface="Times New Roman" panose="02020603050405020304" pitchFamily="18" charset="0"/>
                <a:ea typeface="Times New Roman" panose="02020603050405020304" pitchFamily="18" charset="0"/>
              </a:rPr>
              <a:t> 2,nhóm </a:t>
            </a:r>
            <a:r>
              <a:rPr lang="en-US" dirty="0" smtClean="0">
                <a:latin typeface="Times New Roman" panose="02020603050405020304" pitchFamily="18" charset="0"/>
                <a:ea typeface="Times New Roman" panose="02020603050405020304" pitchFamily="18" charset="0"/>
              </a:rPr>
              <a:t>VI.                                            </a:t>
            </a:r>
            <a:r>
              <a:rPr lang="en-US" b="1" dirty="0" smtClean="0">
                <a:latin typeface="Times New Roman" panose="02020603050405020304" pitchFamily="18" charset="0"/>
                <a:ea typeface="Times New Roman" panose="02020603050405020304" pitchFamily="18" charset="0"/>
              </a:rPr>
              <a:t>D</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X ở ô </a:t>
            </a:r>
            <a:r>
              <a:rPr lang="en-US" dirty="0" err="1">
                <a:latin typeface="Times New Roman" panose="02020603050405020304" pitchFamily="18" charset="0"/>
                <a:ea typeface="Times New Roman" panose="02020603050405020304" pitchFamily="18" charset="0"/>
              </a:rPr>
              <a:t>số</a:t>
            </a:r>
            <a:r>
              <a:rPr lang="en-US" dirty="0">
                <a:latin typeface="Times New Roman" panose="02020603050405020304" pitchFamily="18" charset="0"/>
                <a:ea typeface="Times New Roman" panose="02020603050405020304" pitchFamily="18" charset="0"/>
              </a:rPr>
              <a:t> 2, </a:t>
            </a:r>
            <a:r>
              <a:rPr lang="en-US" dirty="0" err="1">
                <a:latin typeface="Times New Roman" panose="02020603050405020304" pitchFamily="18" charset="0"/>
                <a:ea typeface="Times New Roman" panose="02020603050405020304" pitchFamily="18" charset="0"/>
              </a:rPr>
              <a:t>chu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kỳ</a:t>
            </a:r>
            <a:r>
              <a:rPr lang="en-US" dirty="0">
                <a:latin typeface="Times New Roman" panose="02020603050405020304" pitchFamily="18" charset="0"/>
                <a:ea typeface="Times New Roman" panose="02020603050405020304" pitchFamily="18" charset="0"/>
              </a:rPr>
              <a:t> 6, </a:t>
            </a:r>
            <a:r>
              <a:rPr lang="en-US" dirty="0" err="1">
                <a:latin typeface="Times New Roman" panose="02020603050405020304" pitchFamily="18" charset="0"/>
                <a:ea typeface="Times New Roman" panose="02020603050405020304" pitchFamily="18" charset="0"/>
              </a:rPr>
              <a:t>nhóm</a:t>
            </a:r>
            <a:r>
              <a:rPr lang="en-US" dirty="0">
                <a:latin typeface="Times New Roman" panose="02020603050405020304" pitchFamily="18" charset="0"/>
                <a:ea typeface="Times New Roman" panose="02020603050405020304" pitchFamily="18" charset="0"/>
              </a:rPr>
              <a:t> VIII. </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0863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65760" y="892327"/>
            <a:ext cx="12318274" cy="4693593"/>
          </a:xfrm>
          <a:prstGeom prst="rect">
            <a:avLst/>
          </a:prstGeom>
        </p:spPr>
        <p:txBody>
          <a:bodyPr wrap="square">
            <a:spAutoFit/>
          </a:bodyPr>
          <a:lstStyle/>
          <a:p>
            <a:pPr algn="just">
              <a:spcAft>
                <a:spcPts val="600"/>
              </a:spcAft>
            </a:pPr>
            <a:r>
              <a:rPr lang="vi-VN" sz="2000" b="1" dirty="0">
                <a:latin typeface="Times New Roman" panose="02020603050405020304" pitchFamily="18" charset="0"/>
                <a:ea typeface="Times New Roman" panose="02020603050405020304" pitchFamily="18" charset="0"/>
              </a:rPr>
              <a:t>Câu 6.</a:t>
            </a:r>
            <a:r>
              <a:rPr lang="vi-VN" sz="2000" dirty="0">
                <a:latin typeface="Times New Roman" panose="02020603050405020304" pitchFamily="18" charset="0"/>
                <a:ea typeface="Times New Roman" panose="02020603050405020304" pitchFamily="18" charset="0"/>
              </a:rPr>
              <a:t> Nguyên tử Y lớp vỏ có 4 electron. Nguyên tố Y trong bảng tuần hoàn ở :</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sz="2000" b="1" dirty="0">
                <a:latin typeface="Times New Roman" panose="02020603050405020304" pitchFamily="18" charset="0"/>
                <a:ea typeface="Times New Roman" panose="02020603050405020304" pitchFamily="18" charset="0"/>
              </a:rPr>
              <a:t>A.</a:t>
            </a:r>
            <a:r>
              <a:rPr lang="en-US" sz="2000" dirty="0">
                <a:latin typeface="Times New Roman" panose="02020603050405020304" pitchFamily="18" charset="0"/>
                <a:ea typeface="Times New Roman" panose="02020603050405020304" pitchFamily="18" charset="0"/>
              </a:rPr>
              <a:t> Ô </a:t>
            </a:r>
            <a:r>
              <a:rPr lang="en-US" sz="2000" dirty="0" err="1">
                <a:latin typeface="Times New Roman" panose="02020603050405020304" pitchFamily="18" charset="0"/>
                <a:ea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rPr>
              <a:t> 4.                                     </a:t>
            </a:r>
            <a:r>
              <a:rPr lang="en-US" sz="2000" b="1" dirty="0">
                <a:latin typeface="Times New Roman" panose="02020603050405020304" pitchFamily="18" charset="0"/>
                <a:ea typeface="Times New Roman" panose="02020603050405020304" pitchFamily="18" charset="0"/>
              </a:rPr>
              <a:t>B.</a:t>
            </a:r>
            <a:r>
              <a:rPr lang="en-US" sz="2000" dirty="0">
                <a:latin typeface="Times New Roman" panose="02020603050405020304" pitchFamily="18" charset="0"/>
                <a:ea typeface="Times New Roman" panose="02020603050405020304" pitchFamily="18" charset="0"/>
              </a:rPr>
              <a:t> Chu </a:t>
            </a:r>
            <a:r>
              <a:rPr lang="en-US" sz="2000" dirty="0" err="1">
                <a:latin typeface="Times New Roman" panose="02020603050405020304" pitchFamily="18" charset="0"/>
                <a:ea typeface="Times New Roman" panose="02020603050405020304" pitchFamily="18" charset="0"/>
              </a:rPr>
              <a:t>kỳ</a:t>
            </a:r>
            <a:r>
              <a:rPr lang="en-US" sz="2000" dirty="0">
                <a:latin typeface="Times New Roman" panose="02020603050405020304" pitchFamily="18" charset="0"/>
                <a:ea typeface="Times New Roman" panose="02020603050405020304" pitchFamily="18" charset="0"/>
              </a:rPr>
              <a:t> 4.                      </a:t>
            </a:r>
            <a:r>
              <a:rPr lang="en-US" sz="2000" b="1" dirty="0">
                <a:latin typeface="Times New Roman" panose="02020603050405020304" pitchFamily="18" charset="0"/>
                <a:ea typeface="Times New Roman" panose="02020603050405020304" pitchFamily="18" charset="0"/>
              </a:rPr>
              <a:t>C.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 IV.                       </a:t>
            </a:r>
            <a:r>
              <a:rPr lang="en-US" sz="2000" b="1" dirty="0">
                <a:latin typeface="Times New Roman" panose="02020603050405020304" pitchFamily="18" charset="0"/>
                <a:ea typeface="Times New Roman" panose="02020603050405020304" pitchFamily="18" charset="0"/>
              </a:rPr>
              <a:t>D. </a:t>
            </a:r>
            <a:r>
              <a:rPr lang="en-US" sz="2000" dirty="0">
                <a:latin typeface="Times New Roman" panose="02020603050405020304" pitchFamily="18" charset="0"/>
                <a:ea typeface="Times New Roman" panose="02020603050405020304" pitchFamily="18" charset="0"/>
              </a:rPr>
              <a:t>Chu </a:t>
            </a:r>
            <a:r>
              <a:rPr lang="en-US" sz="2000" dirty="0" err="1">
                <a:latin typeface="Times New Roman" panose="02020603050405020304" pitchFamily="18" charset="0"/>
                <a:ea typeface="Times New Roman" panose="02020603050405020304" pitchFamily="18" charset="0"/>
              </a:rPr>
              <a:t>kỳ</a:t>
            </a:r>
            <a:r>
              <a:rPr lang="en-US" sz="2000" dirty="0">
                <a:latin typeface="Times New Roman" panose="02020603050405020304" pitchFamily="18" charset="0"/>
                <a:ea typeface="Times New Roman" panose="02020603050405020304" pitchFamily="18" charset="0"/>
              </a:rPr>
              <a:t> 3.</a:t>
            </a:r>
            <a:endParaRPr lang="en-US" dirty="0">
              <a:latin typeface="Times New Roman" panose="02020603050405020304" pitchFamily="18" charset="0"/>
              <a:ea typeface="Times New Roman" panose="02020603050405020304" pitchFamily="18" charset="0"/>
            </a:endParaRPr>
          </a:p>
          <a:p>
            <a:pPr algn="just">
              <a:spcAft>
                <a:spcPts val="600"/>
              </a:spcAft>
            </a:pPr>
            <a:r>
              <a:rPr lang="vi-VN" sz="2000" b="1" dirty="0">
                <a:latin typeface="Times New Roman" panose="02020603050405020304" pitchFamily="18" charset="0"/>
                <a:ea typeface="Times New Roman" panose="02020603050405020304" pitchFamily="18" charset="0"/>
              </a:rPr>
              <a:t>Câu 7. </a:t>
            </a:r>
            <a:r>
              <a:rPr lang="vi-VN" sz="2000" dirty="0">
                <a:latin typeface="Times New Roman" panose="02020603050405020304" pitchFamily="18" charset="0"/>
                <a:ea typeface="Times New Roman" panose="02020603050405020304" pitchFamily="18" charset="0"/>
              </a:rPr>
              <a:t>Nguyên tố B ở nhóm V trong bảng tuần hoàn. Điều khẳng định nào sau đây đúng với cấu tạo nguyên tử B</a:t>
            </a:r>
            <a:endParaRPr lang="en-US" dirty="0">
              <a:latin typeface="Times New Roman" panose="02020603050405020304" pitchFamily="18" charset="0"/>
              <a:ea typeface="Times New Roman" panose="02020603050405020304" pitchFamily="18" charset="0"/>
            </a:endParaRPr>
          </a:p>
          <a:p>
            <a:pPr algn="just">
              <a:spcAft>
                <a:spcPts val="600"/>
              </a:spcAft>
            </a:pPr>
            <a:r>
              <a:rPr lang="en-US" sz="2000" b="1" dirty="0">
                <a:latin typeface="Times New Roman" panose="02020603050405020304" pitchFamily="18" charset="0"/>
                <a:ea typeface="Times New Roman" panose="02020603050405020304" pitchFamily="18" charset="0"/>
              </a:rPr>
              <a:t>A.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B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5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electron.              		</a:t>
            </a:r>
            <a:r>
              <a:rPr lang="en-US" sz="2000" b="1" dirty="0">
                <a:latin typeface="Times New Roman" panose="02020603050405020304" pitchFamily="18" charset="0"/>
                <a:ea typeface="Times New Roman" panose="02020603050405020304" pitchFamily="18" charset="0"/>
              </a:rPr>
              <a:t>B.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B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5 electron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spcAft>
                <a:spcPts val="600"/>
              </a:spcAft>
            </a:pPr>
            <a:r>
              <a:rPr lang="en-US" sz="2000" b="1" dirty="0">
                <a:latin typeface="Times New Roman" panose="02020603050405020304" pitchFamily="18" charset="0"/>
                <a:ea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B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5</a:t>
            </a:r>
            <a:r>
              <a:rPr lang="en-US" sz="2000" baseline="30000"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B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rPr>
              <a:t> proton </a:t>
            </a:r>
            <a:r>
              <a:rPr lang="en-US" sz="2000" dirty="0" err="1">
                <a:latin typeface="Times New Roman" panose="02020603050405020304" pitchFamily="18" charset="0"/>
                <a:ea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rPr>
              <a:t> 5.</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vi-VN" sz="2000" b="1" dirty="0">
                <a:latin typeface="Times New Roman" panose="02020603050405020304" pitchFamily="18" charset="0"/>
                <a:ea typeface="Times New Roman" panose="02020603050405020304" pitchFamily="18" charset="0"/>
              </a:rPr>
              <a:t>Câu 8.</a:t>
            </a:r>
            <a:r>
              <a:rPr lang="vi-VN" sz="2000" dirty="0">
                <a:latin typeface="Times New Roman" panose="02020603050405020304" pitchFamily="18" charset="0"/>
                <a:ea typeface="Times New Roman" panose="02020603050405020304" pitchFamily="18" charset="0"/>
              </a:rPr>
              <a:t> Các nguyên tố trong một chu kì thì có cùng</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sz="2000" b="1" dirty="0">
                <a:latin typeface="Times New Roman" panose="02020603050405020304" pitchFamily="18" charset="0"/>
                <a:ea typeface="Times New Roman" panose="02020603050405020304" pitchFamily="18" charset="0"/>
              </a:rPr>
              <a:t>A.</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Số electron lớp ngoài cùng</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B. </a:t>
            </a:r>
            <a:r>
              <a:rPr lang="vi-VN" sz="2000" dirty="0">
                <a:latin typeface="Times New Roman" panose="02020603050405020304" pitchFamily="18" charset="0"/>
                <a:ea typeface="Times New Roman" panose="02020603050405020304" pitchFamily="18" charset="0"/>
              </a:rPr>
              <a:t>Khối lượng nguyên tử</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sz="2000" b="1" dirty="0">
                <a:latin typeface="Times New Roman" panose="02020603050405020304" pitchFamily="18" charset="0"/>
                <a:ea typeface="Times New Roman" panose="02020603050405020304" pitchFamily="18" charset="0"/>
              </a:rPr>
              <a:t>C. </a:t>
            </a:r>
            <a:r>
              <a:rPr lang="vi-VN" sz="2000" dirty="0">
                <a:latin typeface="Times New Roman" panose="02020603050405020304" pitchFamily="18" charset="0"/>
                <a:ea typeface="Times New Roman" panose="02020603050405020304" pitchFamily="18" charset="0"/>
              </a:rPr>
              <a:t>Điện tích hạt nhân</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Số lớp electron</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vi-VN" sz="2000" b="1" dirty="0">
                <a:latin typeface="Times New Roman" panose="02020603050405020304" pitchFamily="18" charset="0"/>
                <a:ea typeface="Times New Roman" panose="02020603050405020304" pitchFamily="18" charset="0"/>
              </a:rPr>
              <a:t>Câu 9. </a:t>
            </a:r>
            <a:r>
              <a:rPr lang="vi-VN" sz="2000" dirty="0">
                <a:latin typeface="Times New Roman" panose="02020603050405020304" pitchFamily="18" charset="0"/>
                <a:ea typeface="Times New Roman" panose="02020603050405020304" pitchFamily="18" charset="0"/>
              </a:rPr>
              <a:t>Trong bảng tuần hoàn các nguyên tố hóa học, số chu kì nhỏ và chu kì lớn là</a:t>
            </a:r>
            <a:endParaRPr lang="en-US" dirty="0">
              <a:latin typeface="Times New Roman" panose="02020603050405020304" pitchFamily="18" charset="0"/>
              <a:ea typeface="Times New Roman" panose="02020603050405020304" pitchFamily="18" charset="0"/>
            </a:endParaRPr>
          </a:p>
          <a:p>
            <a:pPr>
              <a:spcAft>
                <a:spcPts val="600"/>
              </a:spcAft>
              <a:tabLst>
                <a:tab pos="6060440" algn="r"/>
              </a:tabLst>
            </a:pPr>
            <a:r>
              <a:rPr lang="en-US" sz="2000" b="1" dirty="0">
                <a:latin typeface="Times New Roman" panose="02020603050405020304" pitchFamily="18" charset="0"/>
                <a:ea typeface="Times New Roman" panose="02020603050405020304" pitchFamily="18" charset="0"/>
              </a:rPr>
              <a:t>A.</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3 và 4</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B. </a:t>
            </a:r>
            <a:r>
              <a:rPr lang="vi-VN" sz="2000" dirty="0">
                <a:latin typeface="Times New Roman" panose="02020603050405020304" pitchFamily="18" charset="0"/>
                <a:ea typeface="Times New Roman" panose="02020603050405020304" pitchFamily="18" charset="0"/>
              </a:rPr>
              <a:t>4 và </a:t>
            </a:r>
            <a:r>
              <a:rPr lang="vi-VN" sz="2000" dirty="0" smtClean="0">
                <a:latin typeface="Times New Roman" panose="02020603050405020304" pitchFamily="18" charset="0"/>
                <a:ea typeface="Times New Roman" panose="02020603050405020304" pitchFamily="18" charset="0"/>
              </a:rPr>
              <a:t>4</a:t>
            </a:r>
            <a:r>
              <a:rPr lang="en-US" sz="2000" dirty="0" smtClean="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C. </a:t>
            </a:r>
            <a:r>
              <a:rPr lang="vi-VN" sz="2000" dirty="0">
                <a:latin typeface="Times New Roman" panose="02020603050405020304" pitchFamily="18" charset="0"/>
                <a:ea typeface="Times New Roman" panose="02020603050405020304" pitchFamily="18" charset="0"/>
              </a:rPr>
              <a:t>3 và 3</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4 và 3</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vi-VN" sz="2000" b="1" dirty="0">
                <a:latin typeface="Times New Roman" panose="02020603050405020304" pitchFamily="18" charset="0"/>
                <a:ea typeface="Times New Roman" panose="02020603050405020304" pitchFamily="18" charset="0"/>
              </a:rPr>
              <a:t>Câu 10. </a:t>
            </a:r>
            <a:r>
              <a:rPr lang="vi-VN" sz="2000" dirty="0">
                <a:latin typeface="Times New Roman" panose="02020603050405020304" pitchFamily="18" charset="0"/>
                <a:ea typeface="Times New Roman" panose="02020603050405020304" pitchFamily="18" charset="0"/>
              </a:rPr>
              <a:t>Số nguyên tố trong chu kì 3 và 5 là</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spcAft>
                <a:spcPts val="600"/>
              </a:spcAft>
              <a:tabLst>
                <a:tab pos="6060440" algn="r"/>
              </a:tabLst>
            </a:pPr>
            <a:r>
              <a:rPr lang="en-US" sz="2000" b="1" dirty="0">
                <a:latin typeface="Times New Roman" panose="02020603050405020304" pitchFamily="18" charset="0"/>
                <a:ea typeface="Times New Roman" panose="02020603050405020304" pitchFamily="18" charset="0"/>
              </a:rPr>
              <a:t>A. </a:t>
            </a:r>
            <a:r>
              <a:rPr lang="vi-VN" sz="2000" dirty="0">
                <a:latin typeface="Times New Roman" panose="02020603050405020304" pitchFamily="18" charset="0"/>
                <a:ea typeface="Times New Roman" panose="02020603050405020304" pitchFamily="18" charset="0"/>
              </a:rPr>
              <a:t>8 và 8</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B. </a:t>
            </a:r>
            <a:r>
              <a:rPr lang="vi-VN" sz="2000" dirty="0">
                <a:latin typeface="Times New Roman" panose="02020603050405020304" pitchFamily="18" charset="0"/>
                <a:ea typeface="Times New Roman" panose="02020603050405020304" pitchFamily="18" charset="0"/>
              </a:rPr>
              <a:t>18 và 18</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8 và 18</a:t>
            </a:r>
            <a:r>
              <a:rPr lang="en-US" sz="2000" dirty="0">
                <a:latin typeface="Times New Roman" panose="02020603050405020304" pitchFamily="18" charset="0"/>
                <a:ea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rPr>
              <a:t>D. </a:t>
            </a:r>
            <a:r>
              <a:rPr lang="vi-VN" sz="2000" dirty="0">
                <a:latin typeface="Times New Roman" panose="02020603050405020304" pitchFamily="18" charset="0"/>
                <a:ea typeface="Times New Roman" panose="02020603050405020304" pitchFamily="18" charset="0"/>
              </a:rPr>
              <a:t>18 và 8</a:t>
            </a:r>
            <a:r>
              <a:rPr lang="en-US" sz="2000" dirty="0">
                <a:latin typeface="Times New Roman" panose="02020603050405020304" pitchFamily="18" charset="0"/>
                <a:ea typeface="Times New Roman" panose="02020603050405020304" pitchFamily="18" charset="0"/>
              </a:rPr>
              <a:t>.</a:t>
            </a:r>
            <a:endParaRPr lang="en-US" sz="2000" dirty="0"/>
          </a:p>
        </p:txBody>
      </p:sp>
    </p:spTree>
    <p:extLst>
      <p:ext uri="{BB962C8B-B14F-4D97-AF65-F5344CB8AC3E}">
        <p14:creationId xmlns:p14="http://schemas.microsoft.com/office/powerpoint/2010/main" val="4060319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176AD10-CA82-DD1D-2CE3-62CC01D0AE77}"/>
              </a:ext>
            </a:extLst>
          </p:cNvPr>
          <p:cNvSpPr/>
          <p:nvPr/>
        </p:nvSpPr>
        <p:spPr>
          <a:xfrm>
            <a:off x="1047750" y="-180975"/>
            <a:ext cx="2880000" cy="2880000"/>
          </a:xfrm>
          <a:prstGeom prst="ellipse">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F4F6428D-5750-148A-6070-B892FED7029A}"/>
              </a:ext>
            </a:extLst>
          </p:cNvPr>
          <p:cNvSpPr/>
          <p:nvPr/>
        </p:nvSpPr>
        <p:spPr>
          <a:xfrm>
            <a:off x="1047750" y="4158976"/>
            <a:ext cx="2880000" cy="2880000"/>
          </a:xfrm>
          <a:prstGeom prst="ellipse">
            <a:avLst/>
          </a:prstGeom>
          <a:solidFill>
            <a:srgbClr val="FFCA7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8787950F-4F6F-2F79-971A-D24CB8344C74}"/>
              </a:ext>
            </a:extLst>
          </p:cNvPr>
          <p:cNvSpPr/>
          <p:nvPr/>
        </p:nvSpPr>
        <p:spPr>
          <a:xfrm>
            <a:off x="1047750" y="1989001"/>
            <a:ext cx="2880000" cy="2880000"/>
          </a:xfrm>
          <a:prstGeom prst="ellipse">
            <a:avLst/>
          </a:prstGeom>
          <a:solidFill>
            <a:srgbClr val="FFE8A4">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6" name="Object 5">
            <a:extLst>
              <a:ext uri="{FF2B5EF4-FFF2-40B4-BE49-F238E27FC236}">
                <a16:creationId xmlns:a16="http://schemas.microsoft.com/office/drawing/2014/main" id="{AD4F1DDD-5E19-54A9-B4D9-4935F34BA3C5}"/>
              </a:ext>
            </a:extLst>
          </p:cNvPr>
          <p:cNvGraphicFramePr>
            <a:graphicFrameLocks noChangeAspect="1"/>
          </p:cNvGraphicFramePr>
          <p:nvPr>
            <p:extLst>
              <p:ext uri="{D42A27DB-BD31-4B8C-83A1-F6EECF244321}">
                <p14:modId xmlns:p14="http://schemas.microsoft.com/office/powerpoint/2010/main" val="4213750150"/>
              </p:ext>
            </p:extLst>
          </p:nvPr>
        </p:nvGraphicFramePr>
        <p:xfrm>
          <a:off x="10469563" y="225736"/>
          <a:ext cx="1722437" cy="1355725"/>
        </p:xfrm>
        <a:graphic>
          <a:graphicData uri="http://schemas.openxmlformats.org/presentationml/2006/ole">
            <mc:AlternateContent xmlns:mc="http://schemas.openxmlformats.org/markup-compatibility/2006">
              <mc:Choice xmlns:v="urn:schemas-microsoft-com:vml" Requires="v">
                <p:oleObj spid="_x0000_s17430" name="Bitmap Image" r:id="rId3" imgW="1722240" imgH="1356480" progId="Paint.Picture">
                  <p:embed/>
                </p:oleObj>
              </mc:Choice>
              <mc:Fallback>
                <p:oleObj name="Bitmap Image" r:id="rId3" imgW="1722240" imgH="1356480" progId="Paint.Picture">
                  <p:embed/>
                  <p:pic>
                    <p:nvPicPr>
                      <p:cNvPr id="11" name="Object 10">
                        <a:extLst>
                          <a:ext uri="{FF2B5EF4-FFF2-40B4-BE49-F238E27FC236}">
                            <a16:creationId xmlns:a16="http://schemas.microsoft.com/office/drawing/2014/main" id="{79259CAB-8188-B868-FB61-DAE0B0EDF446}"/>
                          </a:ext>
                        </a:extLst>
                      </p:cNvPr>
                      <p:cNvPicPr/>
                      <p:nvPr/>
                    </p:nvPicPr>
                    <p:blipFill>
                      <a:blip r:embed="rId4"/>
                      <a:stretch>
                        <a:fillRect/>
                      </a:stretch>
                    </p:blipFill>
                    <p:spPr>
                      <a:xfrm>
                        <a:off x="10469563" y="225736"/>
                        <a:ext cx="1722437" cy="13557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560D10A-3F5C-2A76-F01A-4E5031D281BE}"/>
              </a:ext>
            </a:extLst>
          </p:cNvPr>
          <p:cNvSpPr txBox="1"/>
          <p:nvPr/>
        </p:nvSpPr>
        <p:spPr>
          <a:xfrm>
            <a:off x="3927750" y="561819"/>
            <a:ext cx="1351652" cy="1631216"/>
          </a:xfrm>
          <a:prstGeom prst="rect">
            <a:avLst/>
          </a:prstGeom>
          <a:noFill/>
        </p:spPr>
        <p:txBody>
          <a:bodyPr wrap="none" rtlCol="0">
            <a:spAutoFit/>
          </a:bodyPr>
          <a:lstStyle/>
          <a:p>
            <a:r>
              <a:rPr lang="en-US" sz="10000" b="1" dirty="0">
                <a:solidFill>
                  <a:srgbClr val="01B0F1"/>
                </a:solidFill>
                <a:latin typeface=".VnArial Narrow" panose="020B7200000000000000" pitchFamily="34" charset="0"/>
                <a:cs typeface="Times New Roman" panose="02020603050405020304" pitchFamily="18" charset="0"/>
              </a:rPr>
              <a:t>III.</a:t>
            </a:r>
            <a:endParaRPr lang="vi-VN" sz="10000" b="1" dirty="0">
              <a:solidFill>
                <a:srgbClr val="01B0F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4FE6BA6-B206-E3E5-C0A4-AA33A8B03A2B}"/>
              </a:ext>
            </a:extLst>
          </p:cNvPr>
          <p:cNvSpPr txBox="1"/>
          <p:nvPr/>
        </p:nvSpPr>
        <p:spPr>
          <a:xfrm>
            <a:off x="3217844" y="2397069"/>
            <a:ext cx="8275198" cy="3785652"/>
          </a:xfrm>
          <a:prstGeom prst="rect">
            <a:avLst/>
          </a:prstGeom>
          <a:noFill/>
        </p:spPr>
        <p:txBody>
          <a:bodyPr wrap="square" rtlCol="0">
            <a:spAutoFit/>
          </a:bodyPr>
          <a:lstStyle/>
          <a:p>
            <a:pPr algn="ctr"/>
            <a:r>
              <a:rPr lang="en-US" sz="6000" b="1" dirty="0">
                <a:solidFill>
                  <a:srgbClr val="01B0F1"/>
                </a:solidFill>
                <a:latin typeface=".VnArial NarrowH" panose="020B7200000000000000" pitchFamily="34" charset="0"/>
              </a:rPr>
              <a:t>VÞ TRÝ C¸C </a:t>
            </a:r>
            <a:r>
              <a:rPr lang="en-US" sz="6000" b="1" dirty="0" err="1">
                <a:solidFill>
                  <a:srgbClr val="01B0F1"/>
                </a:solidFill>
                <a:latin typeface=".VnArial NarrowH" panose="020B7200000000000000" pitchFamily="34" charset="0"/>
              </a:rPr>
              <a:t>NHãM</a:t>
            </a:r>
            <a:r>
              <a:rPr lang="en-US" sz="6000" b="1" dirty="0">
                <a:solidFill>
                  <a:srgbClr val="01B0F1"/>
                </a:solidFill>
                <a:latin typeface=".VnArial NarrowH" panose="020B7200000000000000" pitchFamily="34" charset="0"/>
              </a:rPr>
              <a:t> NGUY£N </a:t>
            </a:r>
            <a:r>
              <a:rPr lang="en-US" sz="6000" b="1" dirty="0" err="1">
                <a:solidFill>
                  <a:srgbClr val="01B0F1"/>
                </a:solidFill>
                <a:latin typeface=".VnArial NarrowH" panose="020B7200000000000000" pitchFamily="34" charset="0"/>
              </a:rPr>
              <a:t>Tè</a:t>
            </a:r>
            <a:r>
              <a:rPr lang="en-US" sz="6000" b="1" dirty="0">
                <a:solidFill>
                  <a:srgbClr val="01B0F1"/>
                </a:solidFill>
                <a:latin typeface=".VnArial NarrowH" panose="020B7200000000000000" pitchFamily="34" charset="0"/>
              </a:rPr>
              <a:t> KIM LO¹I, PHI KIM Vµ KHÝ HIÕM TRONG B¶NG TUÇN </a:t>
            </a:r>
            <a:r>
              <a:rPr lang="en-US" sz="6000" b="1" dirty="0" err="1">
                <a:solidFill>
                  <a:srgbClr val="01B0F1"/>
                </a:solidFill>
                <a:latin typeface=".VnArial NarrowH" panose="020B7200000000000000" pitchFamily="34" charset="0"/>
              </a:rPr>
              <a:t>HoµN</a:t>
            </a:r>
            <a:endParaRPr lang="vi-VN" sz="6000" b="1" dirty="0">
              <a:solidFill>
                <a:srgbClr val="01B0F1"/>
              </a:solidFill>
            </a:endParaRPr>
          </a:p>
        </p:txBody>
      </p:sp>
    </p:spTree>
    <p:extLst>
      <p:ext uri="{BB962C8B-B14F-4D97-AF65-F5344CB8AC3E}">
        <p14:creationId xmlns:p14="http://schemas.microsoft.com/office/powerpoint/2010/main" val="581051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125789D7-1DEF-215B-CB08-0222EAC0118E}"/>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B809B4CA-5DC1-2D46-D179-036CD5AB337F}"/>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994FE38A-2883-CEB9-75CD-FEE485BA4022}"/>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kim</a:t>
              </a:r>
              <a:r>
                <a:rPr lang="en-US" sz="4400" b="1" dirty="0">
                  <a:solidFill>
                    <a:srgbClr val="FE504D"/>
                  </a:solidFill>
                  <a:latin typeface=".VnArial Narrow" panose="020B7200000000000000" pitchFamily="34" charset="0"/>
                </a:rPr>
                <a:t> lo¹i </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8AA29F0-59BE-399B-2CAD-D3FC9BF3BDA1}"/>
              </a:ext>
            </a:extLst>
          </p:cNvPr>
          <p:cNvGraphicFramePr>
            <a:graphicFrameLocks noChangeAspect="1"/>
          </p:cNvGraphicFramePr>
          <p:nvPr>
            <p:extLst>
              <p:ext uri="{D42A27DB-BD31-4B8C-83A1-F6EECF244321}">
                <p14:modId xmlns:p14="http://schemas.microsoft.com/office/powerpoint/2010/main" val="153718260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spid="_x0000_s18454" name="Bitmap Image" r:id="rId3" imgW="9464040" imgH="4312800" progId="Paint.Picture">
                  <p:embed/>
                </p:oleObj>
              </mc:Choice>
              <mc:Fallback>
                <p:oleObj name="Bitmap Image" r:id="rId3" imgW="9464040" imgH="4312800" progId="Paint.Picture">
                  <p:embed/>
                  <p:pic>
                    <p:nvPicPr>
                      <p:cNvPr id="0" name=""/>
                      <p:cNvPicPr/>
                      <p:nvPr/>
                    </p:nvPicPr>
                    <p:blipFill>
                      <a:blip r:embed="rId4"/>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FC353779-DB3B-171D-3ED2-E917AF905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10" name="TextBox 9">
            <a:extLst>
              <a:ext uri="{FF2B5EF4-FFF2-40B4-BE49-F238E27FC236}">
                <a16:creationId xmlns:a16="http://schemas.microsoft.com/office/drawing/2014/main" id="{F5AC9302-3465-C9E3-2899-670B08CFBF81}"/>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3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CC80727D-D741-6E26-190D-756D5B757A50}"/>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1C2E9750-EE5F-1FD3-7995-6AA94981E72C}"/>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99A7F038-FD88-BE98-600A-0BC3B0753CD3}"/>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D4434D89-4B06-81B2-2C7D-6DB51134122A}"/>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 name="Picture 3">
            <a:extLst>
              <a:ext uri="{FF2B5EF4-FFF2-40B4-BE49-F238E27FC236}">
                <a16:creationId xmlns:a16="http://schemas.microsoft.com/office/drawing/2014/main" id="{D7AB0C1E-E3D2-D436-3200-571DD207FFFD}"/>
              </a:ext>
            </a:extLst>
          </p:cNvPr>
          <p:cNvPicPr>
            <a:picLocks noChangeAspect="1"/>
          </p:cNvPicPr>
          <p:nvPr/>
        </p:nvPicPr>
        <p:blipFill>
          <a:blip r:embed="rId2"/>
          <a:stretch>
            <a:fillRect/>
          </a:stretch>
        </p:blipFill>
        <p:spPr>
          <a:xfrm>
            <a:off x="0" y="633897"/>
            <a:ext cx="3982405" cy="3162693"/>
          </a:xfrm>
          <a:prstGeom prst="rect">
            <a:avLst/>
          </a:prstGeom>
        </p:spPr>
      </p:pic>
      <p:sp>
        <p:nvSpPr>
          <p:cNvPr id="7" name="TextBox 6">
            <a:extLst>
              <a:ext uri="{FF2B5EF4-FFF2-40B4-BE49-F238E27FC236}">
                <a16:creationId xmlns:a16="http://schemas.microsoft.com/office/drawing/2014/main" id="{7FA672D1-76B3-28C8-7F1F-3F71E45EB1DD}"/>
              </a:ext>
            </a:extLst>
          </p:cNvPr>
          <p:cNvSpPr txBox="1"/>
          <p:nvPr/>
        </p:nvSpPr>
        <p:spPr>
          <a:xfrm>
            <a:off x="2894926" y="2039823"/>
            <a:ext cx="8290426" cy="304698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và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VA và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IB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VIIIB,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lanthanide và actinide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252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0832F5-DBDC-C595-4EE4-7FAFBEA87628}"/>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25B53105-5238-B705-F6DA-F3C655625B6B}"/>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F9056A68-BD15-BA96-4244-2B70D735FFEE}"/>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kim</a:t>
              </a:r>
              <a:r>
                <a:rPr lang="en-US" sz="4400" b="1" dirty="0">
                  <a:solidFill>
                    <a:srgbClr val="FE504D"/>
                  </a:solidFill>
                  <a:latin typeface=".VnArial Narrow" panose="020B7200000000000000" pitchFamily="34" charset="0"/>
                </a:rPr>
                <a:t> lo¹i </a:t>
              </a:r>
              <a:endParaRPr lang="vi-VN" sz="4400" b="1" dirty="0">
                <a:solidFill>
                  <a:srgbClr val="FE504D"/>
                </a:solidFill>
              </a:endParaRPr>
            </a:p>
          </p:txBody>
        </p:sp>
      </p:grpSp>
      <p:graphicFrame>
        <p:nvGraphicFramePr>
          <p:cNvPr id="6" name="Object 5">
            <a:extLst>
              <a:ext uri="{FF2B5EF4-FFF2-40B4-BE49-F238E27FC236}">
                <a16:creationId xmlns:a16="http://schemas.microsoft.com/office/drawing/2014/main" id="{DA1BB10F-2642-CD34-A452-81CDFDCF83BC}"/>
              </a:ext>
            </a:extLst>
          </p:cNvPr>
          <p:cNvGraphicFramePr>
            <a:graphicFrameLocks noChangeAspect="1"/>
          </p:cNvGraphicFramePr>
          <p:nvPr>
            <p:extLst>
              <p:ext uri="{D42A27DB-BD31-4B8C-83A1-F6EECF244321}">
                <p14:modId xmlns:p14="http://schemas.microsoft.com/office/powerpoint/2010/main" val="1060488189"/>
              </p:ext>
            </p:extLst>
          </p:nvPr>
        </p:nvGraphicFramePr>
        <p:xfrm>
          <a:off x="2507923" y="130045"/>
          <a:ext cx="9489822" cy="5987951"/>
        </p:xfrm>
        <a:graphic>
          <a:graphicData uri="http://schemas.openxmlformats.org/presentationml/2006/ole">
            <mc:AlternateContent xmlns:mc="http://schemas.openxmlformats.org/markup-compatibility/2006">
              <mc:Choice xmlns:v="urn:schemas-microsoft-com:vml" Requires="v">
                <p:oleObj spid="_x0000_s19478" name="Bitmap Image" r:id="rId3" imgW="6629400" imgH="4183560" progId="Paint.Picture">
                  <p:embed/>
                </p:oleObj>
              </mc:Choice>
              <mc:Fallback>
                <p:oleObj name="Bitmap Image" r:id="rId3" imgW="6629400" imgH="4183560" progId="Paint.Picture">
                  <p:embed/>
                  <p:pic>
                    <p:nvPicPr>
                      <p:cNvPr id="0" name=""/>
                      <p:cNvPicPr/>
                      <p:nvPr/>
                    </p:nvPicPr>
                    <p:blipFill>
                      <a:blip r:embed="rId4"/>
                      <a:stretch>
                        <a:fillRect/>
                      </a:stretch>
                    </p:blipFill>
                    <p:spPr>
                      <a:xfrm>
                        <a:off x="2507923" y="130045"/>
                        <a:ext cx="9489822" cy="5987951"/>
                      </a:xfrm>
                      <a:prstGeom prst="rect">
                        <a:avLst/>
                      </a:prstGeom>
                    </p:spPr>
                  </p:pic>
                </p:oleObj>
              </mc:Fallback>
            </mc:AlternateContent>
          </a:graphicData>
        </a:graphic>
      </p:graphicFrame>
    </p:spTree>
    <p:extLst>
      <p:ext uri="{BB962C8B-B14F-4D97-AF65-F5344CB8AC3E}">
        <p14:creationId xmlns:p14="http://schemas.microsoft.com/office/powerpoint/2010/main" val="1057054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3">
            <a:extLst>
              <a:ext uri="{FF2B5EF4-FFF2-40B4-BE49-F238E27FC236}">
                <a16:creationId xmlns:a16="http://schemas.microsoft.com/office/drawing/2014/main" id="{EF0E244C-93FF-49B5-8566-5FD00F20F78A}"/>
              </a:ext>
            </a:extLst>
          </p:cNvPr>
          <p:cNvGraphicFramePr>
            <a:graphicFrameLocks noChangeAspect="1"/>
          </p:cNvGraphicFramePr>
          <p:nvPr/>
        </p:nvGraphicFramePr>
        <p:xfrm>
          <a:off x="6125592" y="3488531"/>
          <a:ext cx="117475" cy="220663"/>
        </p:xfrm>
        <a:graphic>
          <a:graphicData uri="http://schemas.openxmlformats.org/presentationml/2006/ole">
            <mc:AlternateContent xmlns:mc="http://schemas.openxmlformats.org/markup-compatibility/2006">
              <mc:Choice xmlns:v="urn:schemas-microsoft-com:vml" Requires="v">
                <p:oleObj spid="_x0000_s27668" name="Equation" r:id="rId3" imgW="114120" imgH="215640" progId="Equation.3">
                  <p:embed/>
                </p:oleObj>
              </mc:Choice>
              <mc:Fallback>
                <p:oleObj name="Equation" r:id="rId3" imgW="114120" imgH="215640" progId="Equation.3">
                  <p:embed/>
                  <p:pic>
                    <p:nvPicPr>
                      <p:cNvPr id="24" name="Object 3">
                        <a:extLst>
                          <a:ext uri="{FF2B5EF4-FFF2-40B4-BE49-F238E27FC236}">
                            <a16:creationId xmlns:a16="http://schemas.microsoft.com/office/drawing/2014/main" id="{EF0E244C-93FF-49B5-8566-5FD00F20F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592" y="3488531"/>
                        <a:ext cx="117475" cy="220663"/>
                      </a:xfrm>
                      <a:prstGeom prst="rect">
                        <a:avLst/>
                      </a:prstGeom>
                      <a:noFill/>
                      <a:ln>
                        <a:noFill/>
                      </a:ln>
                    </p:spPr>
                  </p:pic>
                </p:oleObj>
              </mc:Fallback>
            </mc:AlternateContent>
          </a:graphicData>
        </a:graphic>
      </p:graphicFrame>
      <p:grpSp>
        <p:nvGrpSpPr>
          <p:cNvPr id="27" name="Group 26">
            <a:extLst>
              <a:ext uri="{FF2B5EF4-FFF2-40B4-BE49-F238E27FC236}">
                <a16:creationId xmlns:a16="http://schemas.microsoft.com/office/drawing/2014/main" id="{BFCC62C9-B125-43AB-AD02-B5CB55B0C9A2}"/>
              </a:ext>
            </a:extLst>
          </p:cNvPr>
          <p:cNvGrpSpPr/>
          <p:nvPr/>
        </p:nvGrpSpPr>
        <p:grpSpPr>
          <a:xfrm>
            <a:off x="626338" y="535781"/>
            <a:ext cx="10998508" cy="5905500"/>
            <a:chOff x="479376" y="476250"/>
            <a:chExt cx="10998508" cy="5905500"/>
          </a:xfrm>
        </p:grpSpPr>
        <p:grpSp>
          <p:nvGrpSpPr>
            <p:cNvPr id="2" name="Nhóm 2">
              <a:extLst>
                <a:ext uri="{FF2B5EF4-FFF2-40B4-BE49-F238E27FC236}">
                  <a16:creationId xmlns:a16="http://schemas.microsoft.com/office/drawing/2014/main" id="{F5E68B33-3E9F-4E59-B5F6-2AB1C2A95881}"/>
                </a:ext>
              </a:extLst>
            </p:cNvPr>
            <p:cNvGrpSpPr>
              <a:grpSpLocks/>
            </p:cNvGrpSpPr>
            <p:nvPr/>
          </p:nvGrpSpPr>
          <p:grpSpPr bwMode="auto">
            <a:xfrm>
              <a:off x="479376" y="476250"/>
              <a:ext cx="8745612" cy="5905500"/>
              <a:chOff x="278296" y="113327"/>
              <a:chExt cx="9307843" cy="6377637"/>
            </a:xfrm>
          </p:grpSpPr>
          <p:grpSp>
            <p:nvGrpSpPr>
              <p:cNvPr id="3" name="Nhóm 25">
                <a:extLst>
                  <a:ext uri="{FF2B5EF4-FFF2-40B4-BE49-F238E27FC236}">
                    <a16:creationId xmlns:a16="http://schemas.microsoft.com/office/drawing/2014/main" id="{9ED74338-A798-4028-8F97-FE93A28AA8BF}"/>
                  </a:ext>
                </a:extLst>
              </p:cNvPr>
              <p:cNvGrpSpPr>
                <a:grpSpLocks/>
              </p:cNvGrpSpPr>
              <p:nvPr/>
            </p:nvGrpSpPr>
            <p:grpSpPr bwMode="auto">
              <a:xfrm>
                <a:off x="331800" y="113327"/>
                <a:ext cx="9254339" cy="3061965"/>
                <a:chOff x="-456598" y="3428999"/>
                <a:chExt cx="9989234" cy="3061966"/>
              </a:xfrm>
            </p:grpSpPr>
            <p:pic>
              <p:nvPicPr>
                <p:cNvPr id="9" name="Picture 6" descr="Káº¿t quáº£ hÃ¬nh áº£nh cho thá»i tiáº¿t  icon">
                  <a:extLst>
                    <a:ext uri="{FF2B5EF4-FFF2-40B4-BE49-F238E27FC236}">
                      <a16:creationId xmlns:a16="http://schemas.microsoft.com/office/drawing/2014/main" id="{A420A8B1-D9BD-41F3-98AE-15D9FBAADC03}"/>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6" descr="Káº¿t quáº£ hÃ¬nh áº£nh cho thá»i tiáº¿t  icon">
                  <a:extLst>
                    <a:ext uri="{FF2B5EF4-FFF2-40B4-BE49-F238E27FC236}">
                      <a16:creationId xmlns:a16="http://schemas.microsoft.com/office/drawing/2014/main" id="{93949EDC-5553-480B-93E4-794721FA3D32}"/>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Picture 6" descr="Káº¿t quáº£ hÃ¬nh áº£nh cho thá»i tiáº¿t  icon">
                  <a:extLst>
                    <a:ext uri="{FF2B5EF4-FFF2-40B4-BE49-F238E27FC236}">
                      <a16:creationId xmlns:a16="http://schemas.microsoft.com/office/drawing/2014/main" id="{02506AD9-0AA2-47EB-BC10-4205DDD3BBE5}"/>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2" name="Picture 6" descr="Káº¿t quáº£ hÃ¬nh áº£nh cho thá»i tiáº¿t  icon">
                  <a:extLst>
                    <a:ext uri="{FF2B5EF4-FFF2-40B4-BE49-F238E27FC236}">
                      <a16:creationId xmlns:a16="http://schemas.microsoft.com/office/drawing/2014/main" id="{A773DE35-1DE7-4E95-A68F-62D17758CAFE}"/>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nvGrpSpPr>
              <p:cNvPr id="4" name="Nhóm 1">
                <a:extLst>
                  <a:ext uri="{FF2B5EF4-FFF2-40B4-BE49-F238E27FC236}">
                    <a16:creationId xmlns:a16="http://schemas.microsoft.com/office/drawing/2014/main" id="{FB281F7C-63AE-4F94-BCA8-AECE7BC81466}"/>
                  </a:ext>
                </a:extLst>
              </p:cNvPr>
              <p:cNvGrpSpPr>
                <a:grpSpLocks/>
              </p:cNvGrpSpPr>
              <p:nvPr/>
            </p:nvGrpSpPr>
            <p:grpSpPr bwMode="auto">
              <a:xfrm>
                <a:off x="278296" y="3428999"/>
                <a:ext cx="9254339" cy="3061965"/>
                <a:chOff x="-456598" y="3428999"/>
                <a:chExt cx="9989234" cy="3061966"/>
              </a:xfrm>
            </p:grpSpPr>
            <p:pic>
              <p:nvPicPr>
                <p:cNvPr id="5" name="Picture 6" descr="Káº¿t quáº£ hÃ¬nh áº£nh cho thá»i tiáº¿t  icon">
                  <a:extLst>
                    <a:ext uri="{FF2B5EF4-FFF2-40B4-BE49-F238E27FC236}">
                      <a16:creationId xmlns:a16="http://schemas.microsoft.com/office/drawing/2014/main" id="{306D2E8C-82C0-4135-8193-9C2631D72464}"/>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6" descr="Káº¿t quáº£ hÃ¬nh áº£nh cho thá»i tiáº¿t  icon">
                  <a:extLst>
                    <a:ext uri="{FF2B5EF4-FFF2-40B4-BE49-F238E27FC236}">
                      <a16:creationId xmlns:a16="http://schemas.microsoft.com/office/drawing/2014/main" id="{E217ECC4-D385-4502-ACAA-BF14077637D0}"/>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6" descr="Káº¿t quáº£ hÃ¬nh áº£nh cho thá»i tiáº¿t  icon">
                  <a:extLst>
                    <a:ext uri="{FF2B5EF4-FFF2-40B4-BE49-F238E27FC236}">
                      <a16:creationId xmlns:a16="http://schemas.microsoft.com/office/drawing/2014/main" id="{EE65CE46-3D24-44D8-B63E-172163837DD9}"/>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6" descr="Káº¿t quáº£ hÃ¬nh áº£nh cho thá»i tiáº¿t  icon">
                  <a:extLst>
                    <a:ext uri="{FF2B5EF4-FFF2-40B4-BE49-F238E27FC236}">
                      <a16:creationId xmlns:a16="http://schemas.microsoft.com/office/drawing/2014/main" id="{88DC35FB-33AC-48D7-B9AB-186676686C74}"/>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pic>
          <p:nvPicPr>
            <p:cNvPr id="25" name="Picture 6" descr="Káº¿t quáº£ hÃ¬nh áº£nh cho thá»i tiáº¿t  icon">
              <a:extLst>
                <a:ext uri="{FF2B5EF4-FFF2-40B4-BE49-F238E27FC236}">
                  <a16:creationId xmlns:a16="http://schemas.microsoft.com/office/drawing/2014/main" id="{5A7DB7F7-5709-41CE-9CC6-BA578FD2BF60}"/>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9480104" y="476250"/>
              <a:ext cx="1997780" cy="28352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6" name="Picture 6" descr="Káº¿t quáº£ hÃ¬nh áº£nh cho thá»i tiáº¿t  icon">
              <a:extLst>
                <a:ext uri="{FF2B5EF4-FFF2-40B4-BE49-F238E27FC236}">
                  <a16:creationId xmlns:a16="http://schemas.microsoft.com/office/drawing/2014/main" id="{D67DD6B9-14F9-4282-931D-E3CDDC8C578A}"/>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9429832" y="3546463"/>
              <a:ext cx="1997780" cy="28352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5F8630E2-BC3D-457B-BDC6-BF02CB8D29A2}"/>
              </a:ext>
            </a:extLst>
          </p:cNvPr>
          <p:cNvSpPr txBox="1"/>
          <p:nvPr/>
        </p:nvSpPr>
        <p:spPr>
          <a:xfrm>
            <a:off x="762704" y="737706"/>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a:t>
            </a:r>
          </a:p>
          <a:p>
            <a:pPr algn="ctr"/>
            <a:r>
              <a:rPr lang="vi-VN" sz="6000" b="1" dirty="0">
                <a:latin typeface="Arial" panose="020B0604020202020204" pitchFamily="34" charset="0"/>
                <a:cs typeface="Arial" panose="020B0604020202020204" pitchFamily="34" charset="0"/>
              </a:rPr>
              <a:t>H</a:t>
            </a:r>
          </a:p>
          <a:p>
            <a:pPr algn="ctr"/>
            <a:r>
              <a:rPr lang="vi-VN" sz="2000" b="1" dirty="0">
                <a:latin typeface="Arial" panose="020B0604020202020204" pitchFamily="34" charset="0"/>
                <a:cs typeface="Arial" panose="020B0604020202020204" pitchFamily="34" charset="0"/>
              </a:rPr>
              <a:t>Hydrogen</a:t>
            </a:r>
          </a:p>
          <a:p>
            <a:pPr algn="ctr"/>
            <a:r>
              <a:rPr lang="vi-VN" sz="2000" b="1" dirty="0">
                <a:latin typeface="Arial" panose="020B0604020202020204" pitchFamily="34" charset="0"/>
                <a:cs typeface="Arial" panose="020B0604020202020204" pitchFamily="34" charset="0"/>
              </a:rPr>
              <a:t>1</a:t>
            </a:r>
          </a:p>
          <a:p>
            <a:pPr algn="ctr"/>
            <a:r>
              <a:rPr lang="vi-VN" sz="1400" b="1" dirty="0">
                <a:latin typeface="Arial" panose="020B0604020202020204" pitchFamily="34" charset="0"/>
                <a:cs typeface="Arial" panose="020B0604020202020204" pitchFamily="34" charset="0"/>
              </a:rPr>
              <a:t>Số e lớp ngoài cùng: 1</a:t>
            </a:r>
          </a:p>
        </p:txBody>
      </p:sp>
      <p:sp>
        <p:nvSpPr>
          <p:cNvPr id="30" name="TextBox 29">
            <a:extLst>
              <a:ext uri="{FF2B5EF4-FFF2-40B4-BE49-F238E27FC236}">
                <a16:creationId xmlns:a16="http://schemas.microsoft.com/office/drawing/2014/main" id="{9376129B-9455-4BE3-8385-05E59E3D1580}"/>
              </a:ext>
            </a:extLst>
          </p:cNvPr>
          <p:cNvSpPr txBox="1"/>
          <p:nvPr/>
        </p:nvSpPr>
        <p:spPr>
          <a:xfrm>
            <a:off x="3033292" y="737706"/>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2</a:t>
            </a:r>
          </a:p>
          <a:p>
            <a:pPr algn="ctr"/>
            <a:r>
              <a:rPr lang="vi-VN" sz="6000" b="1" dirty="0">
                <a:latin typeface="Arial" panose="020B0604020202020204" pitchFamily="34" charset="0"/>
                <a:cs typeface="Arial" panose="020B0604020202020204" pitchFamily="34" charset="0"/>
              </a:rPr>
              <a:t>He</a:t>
            </a:r>
          </a:p>
          <a:p>
            <a:pPr algn="ctr"/>
            <a:r>
              <a:rPr lang="vi-VN" sz="2000" b="1" dirty="0">
                <a:latin typeface="Arial" panose="020B0604020202020204" pitchFamily="34" charset="0"/>
                <a:cs typeface="Arial" panose="020B0604020202020204" pitchFamily="34" charset="0"/>
              </a:rPr>
              <a:t>Helium</a:t>
            </a:r>
          </a:p>
          <a:p>
            <a:pPr algn="ctr"/>
            <a:r>
              <a:rPr lang="vi-VN" sz="2000" b="1" dirty="0">
                <a:latin typeface="Arial" panose="020B0604020202020204" pitchFamily="34" charset="0"/>
                <a:cs typeface="Arial" panose="020B0604020202020204" pitchFamily="34" charset="0"/>
              </a:rPr>
              <a:t>4</a:t>
            </a:r>
          </a:p>
          <a:p>
            <a:pPr algn="ctr"/>
            <a:r>
              <a:rPr lang="vi-VN" sz="1400" b="1" dirty="0">
                <a:latin typeface="Arial" panose="020B0604020202020204" pitchFamily="34" charset="0"/>
                <a:cs typeface="Arial" panose="020B0604020202020204" pitchFamily="34" charset="0"/>
              </a:rPr>
              <a:t>Số e lớp ngoài cùng: 2</a:t>
            </a:r>
          </a:p>
        </p:txBody>
      </p:sp>
      <p:sp>
        <p:nvSpPr>
          <p:cNvPr id="19" name="TextBox 18">
            <a:extLst>
              <a:ext uri="{FF2B5EF4-FFF2-40B4-BE49-F238E27FC236}">
                <a16:creationId xmlns:a16="http://schemas.microsoft.com/office/drawing/2014/main" id="{7D05BAC0-C710-465A-8387-98DE3BB07605}"/>
              </a:ext>
            </a:extLst>
          </p:cNvPr>
          <p:cNvSpPr txBox="1"/>
          <p:nvPr/>
        </p:nvSpPr>
        <p:spPr>
          <a:xfrm>
            <a:off x="5205352" y="756445"/>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3</a:t>
            </a:r>
          </a:p>
          <a:p>
            <a:pPr algn="ctr"/>
            <a:r>
              <a:rPr lang="vi-VN" sz="6000" b="1" dirty="0">
                <a:latin typeface="Arial" panose="020B0604020202020204" pitchFamily="34" charset="0"/>
                <a:cs typeface="Arial" panose="020B0604020202020204" pitchFamily="34" charset="0"/>
              </a:rPr>
              <a:t>Li</a:t>
            </a:r>
          </a:p>
          <a:p>
            <a:pPr algn="ctr"/>
            <a:r>
              <a:rPr lang="vi-VN" sz="2000" b="1" dirty="0">
                <a:latin typeface="Arial" panose="020B0604020202020204" pitchFamily="34" charset="0"/>
                <a:cs typeface="Arial" panose="020B0604020202020204" pitchFamily="34" charset="0"/>
              </a:rPr>
              <a:t>Lithium</a:t>
            </a:r>
          </a:p>
          <a:p>
            <a:pPr algn="ctr"/>
            <a:r>
              <a:rPr lang="vi-VN" sz="2000" b="1" dirty="0">
                <a:latin typeface="Arial" panose="020B0604020202020204" pitchFamily="34" charset="0"/>
                <a:cs typeface="Arial" panose="020B0604020202020204" pitchFamily="34" charset="0"/>
              </a:rPr>
              <a:t>7</a:t>
            </a:r>
          </a:p>
          <a:p>
            <a:pPr algn="ctr"/>
            <a:r>
              <a:rPr lang="vi-VN" sz="1400" b="1" dirty="0">
                <a:latin typeface="Arial" panose="020B0604020202020204" pitchFamily="34" charset="0"/>
                <a:cs typeface="Arial" panose="020B0604020202020204" pitchFamily="34" charset="0"/>
              </a:rPr>
              <a:t>Số e lớp ngoài cùng: 1</a:t>
            </a:r>
          </a:p>
        </p:txBody>
      </p:sp>
      <p:sp>
        <p:nvSpPr>
          <p:cNvPr id="20" name="TextBox 19">
            <a:extLst>
              <a:ext uri="{FF2B5EF4-FFF2-40B4-BE49-F238E27FC236}">
                <a16:creationId xmlns:a16="http://schemas.microsoft.com/office/drawing/2014/main" id="{3FA2A120-C9EA-444E-8879-FA90EAC0A6B3}"/>
              </a:ext>
            </a:extLst>
          </p:cNvPr>
          <p:cNvSpPr txBox="1"/>
          <p:nvPr/>
        </p:nvSpPr>
        <p:spPr>
          <a:xfrm>
            <a:off x="7551847" y="756445"/>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4</a:t>
            </a:r>
          </a:p>
          <a:p>
            <a:pPr algn="ctr"/>
            <a:r>
              <a:rPr lang="vi-VN" sz="6000" b="1" dirty="0">
                <a:latin typeface="Arial" panose="020B0604020202020204" pitchFamily="34" charset="0"/>
                <a:cs typeface="Arial" panose="020B0604020202020204" pitchFamily="34" charset="0"/>
              </a:rPr>
              <a:t>Be</a:t>
            </a:r>
          </a:p>
          <a:p>
            <a:pPr algn="ctr"/>
            <a:r>
              <a:rPr lang="vi-VN" sz="2000" b="1" dirty="0">
                <a:latin typeface="Arial" panose="020B0604020202020204" pitchFamily="34" charset="0"/>
                <a:cs typeface="Arial" panose="020B0604020202020204" pitchFamily="34" charset="0"/>
              </a:rPr>
              <a:t>Beryllium</a:t>
            </a:r>
          </a:p>
          <a:p>
            <a:pPr algn="ctr"/>
            <a:r>
              <a:rPr lang="vi-VN" sz="2000" b="1" dirty="0">
                <a:latin typeface="Arial" panose="020B0604020202020204" pitchFamily="34" charset="0"/>
                <a:cs typeface="Arial" panose="020B0604020202020204" pitchFamily="34" charset="0"/>
              </a:rPr>
              <a:t>9</a:t>
            </a:r>
          </a:p>
          <a:p>
            <a:pPr algn="ctr"/>
            <a:r>
              <a:rPr lang="vi-VN" sz="1400" b="1" dirty="0">
                <a:latin typeface="Arial" panose="020B0604020202020204" pitchFamily="34" charset="0"/>
                <a:cs typeface="Arial" panose="020B0604020202020204" pitchFamily="34" charset="0"/>
              </a:rPr>
              <a:t>Số e lớp ngoài cùng: 2</a:t>
            </a:r>
          </a:p>
        </p:txBody>
      </p:sp>
      <p:sp>
        <p:nvSpPr>
          <p:cNvPr id="21" name="TextBox 20">
            <a:extLst>
              <a:ext uri="{FF2B5EF4-FFF2-40B4-BE49-F238E27FC236}">
                <a16:creationId xmlns:a16="http://schemas.microsoft.com/office/drawing/2014/main" id="{F9179131-37D3-4610-A2AE-402EE6E6CE9D}"/>
              </a:ext>
            </a:extLst>
          </p:cNvPr>
          <p:cNvSpPr txBox="1"/>
          <p:nvPr/>
        </p:nvSpPr>
        <p:spPr>
          <a:xfrm>
            <a:off x="9741040" y="737706"/>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5</a:t>
            </a:r>
          </a:p>
          <a:p>
            <a:pPr algn="ctr"/>
            <a:r>
              <a:rPr lang="vi-VN" sz="6000" b="1" dirty="0">
                <a:latin typeface="Arial" panose="020B0604020202020204" pitchFamily="34" charset="0"/>
                <a:cs typeface="Arial" panose="020B0604020202020204" pitchFamily="34" charset="0"/>
              </a:rPr>
              <a:t>Bo</a:t>
            </a:r>
          </a:p>
          <a:p>
            <a:pPr algn="ctr"/>
            <a:r>
              <a:rPr lang="vi-VN" sz="2000" b="1" dirty="0">
                <a:latin typeface="Arial" panose="020B0604020202020204" pitchFamily="34" charset="0"/>
                <a:cs typeface="Arial" panose="020B0604020202020204" pitchFamily="34" charset="0"/>
              </a:rPr>
              <a:t>Boron</a:t>
            </a:r>
          </a:p>
          <a:p>
            <a:pPr algn="ctr"/>
            <a:r>
              <a:rPr lang="vi-VN" sz="2000" b="1" dirty="0">
                <a:latin typeface="Arial" panose="020B0604020202020204" pitchFamily="34" charset="0"/>
                <a:cs typeface="Arial" panose="020B0604020202020204" pitchFamily="34" charset="0"/>
              </a:rPr>
              <a:t>11</a:t>
            </a:r>
          </a:p>
          <a:p>
            <a:pPr algn="ctr"/>
            <a:r>
              <a:rPr lang="vi-VN" sz="1400" b="1" dirty="0">
                <a:latin typeface="Arial" panose="020B0604020202020204" pitchFamily="34" charset="0"/>
                <a:cs typeface="Arial" panose="020B0604020202020204" pitchFamily="34" charset="0"/>
              </a:rPr>
              <a:t>Số e lớp ngoài cùng: 3</a:t>
            </a:r>
          </a:p>
        </p:txBody>
      </p:sp>
      <p:sp>
        <p:nvSpPr>
          <p:cNvPr id="22" name="TextBox 21">
            <a:extLst>
              <a:ext uri="{FF2B5EF4-FFF2-40B4-BE49-F238E27FC236}">
                <a16:creationId xmlns:a16="http://schemas.microsoft.com/office/drawing/2014/main" id="{BFBFA632-8D50-4A1F-B2C9-E21934AE44F4}"/>
              </a:ext>
            </a:extLst>
          </p:cNvPr>
          <p:cNvSpPr txBox="1"/>
          <p:nvPr/>
        </p:nvSpPr>
        <p:spPr>
          <a:xfrm>
            <a:off x="706618" y="3850150"/>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6</a:t>
            </a:r>
          </a:p>
          <a:p>
            <a:pPr algn="ctr"/>
            <a:r>
              <a:rPr lang="vi-VN" sz="6000" b="1" dirty="0">
                <a:latin typeface="Arial" panose="020B0604020202020204" pitchFamily="34" charset="0"/>
                <a:cs typeface="Arial" panose="020B0604020202020204" pitchFamily="34" charset="0"/>
              </a:rPr>
              <a:t>C</a:t>
            </a:r>
          </a:p>
          <a:p>
            <a:pPr algn="ctr"/>
            <a:r>
              <a:rPr lang="vi-VN" sz="2000" b="1" dirty="0">
                <a:latin typeface="Arial" panose="020B0604020202020204" pitchFamily="34" charset="0"/>
                <a:cs typeface="Arial" panose="020B0604020202020204" pitchFamily="34" charset="0"/>
              </a:rPr>
              <a:t>Carbon</a:t>
            </a:r>
          </a:p>
          <a:p>
            <a:pPr algn="ctr"/>
            <a:r>
              <a:rPr lang="vi-VN" sz="2000" b="1" dirty="0">
                <a:latin typeface="Arial" panose="020B0604020202020204" pitchFamily="34" charset="0"/>
                <a:cs typeface="Arial" panose="020B0604020202020204" pitchFamily="34" charset="0"/>
              </a:rPr>
              <a:t>12</a:t>
            </a:r>
          </a:p>
          <a:p>
            <a:pPr algn="ctr"/>
            <a:r>
              <a:rPr lang="vi-VN" sz="1400" b="1" dirty="0">
                <a:latin typeface="Arial" panose="020B0604020202020204" pitchFamily="34" charset="0"/>
                <a:cs typeface="Arial" panose="020B0604020202020204" pitchFamily="34" charset="0"/>
              </a:rPr>
              <a:t>Số e lớp ngoài cùng: 4</a:t>
            </a:r>
          </a:p>
        </p:txBody>
      </p:sp>
      <p:sp>
        <p:nvSpPr>
          <p:cNvPr id="23" name="TextBox 22">
            <a:extLst>
              <a:ext uri="{FF2B5EF4-FFF2-40B4-BE49-F238E27FC236}">
                <a16:creationId xmlns:a16="http://schemas.microsoft.com/office/drawing/2014/main" id="{97861BD3-423C-4F3B-B244-3C586C42667C}"/>
              </a:ext>
            </a:extLst>
          </p:cNvPr>
          <p:cNvSpPr txBox="1"/>
          <p:nvPr/>
        </p:nvSpPr>
        <p:spPr>
          <a:xfrm>
            <a:off x="2977206" y="3850150"/>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7</a:t>
            </a:r>
          </a:p>
          <a:p>
            <a:pPr algn="ctr"/>
            <a:r>
              <a:rPr lang="vi-VN" sz="6000" b="1" dirty="0">
                <a:latin typeface="Arial" panose="020B0604020202020204" pitchFamily="34" charset="0"/>
                <a:cs typeface="Arial" panose="020B0604020202020204" pitchFamily="34" charset="0"/>
              </a:rPr>
              <a:t>N</a:t>
            </a:r>
          </a:p>
          <a:p>
            <a:pPr algn="ctr"/>
            <a:r>
              <a:rPr lang="vi-VN" sz="2000" b="1" dirty="0">
                <a:latin typeface="Arial" panose="020B0604020202020204" pitchFamily="34" charset="0"/>
                <a:cs typeface="Arial" panose="020B0604020202020204" pitchFamily="34" charset="0"/>
              </a:rPr>
              <a:t>Nitrogen</a:t>
            </a:r>
          </a:p>
          <a:p>
            <a:pPr algn="ctr"/>
            <a:r>
              <a:rPr lang="vi-VN" sz="2000" b="1" dirty="0">
                <a:latin typeface="Arial" panose="020B0604020202020204" pitchFamily="34" charset="0"/>
                <a:cs typeface="Arial" panose="020B0604020202020204" pitchFamily="34" charset="0"/>
              </a:rPr>
              <a:t>14</a:t>
            </a:r>
          </a:p>
          <a:p>
            <a:pPr algn="ctr"/>
            <a:r>
              <a:rPr lang="vi-VN" sz="1400" b="1" dirty="0">
                <a:latin typeface="Arial" panose="020B0604020202020204" pitchFamily="34" charset="0"/>
                <a:cs typeface="Arial" panose="020B0604020202020204" pitchFamily="34" charset="0"/>
              </a:rPr>
              <a:t>Số e lớp ngoài cùng: 5</a:t>
            </a:r>
          </a:p>
        </p:txBody>
      </p:sp>
      <p:sp>
        <p:nvSpPr>
          <p:cNvPr id="28" name="TextBox 27">
            <a:extLst>
              <a:ext uri="{FF2B5EF4-FFF2-40B4-BE49-F238E27FC236}">
                <a16:creationId xmlns:a16="http://schemas.microsoft.com/office/drawing/2014/main" id="{1438FD61-59E9-4272-8D99-A3F253FD5CCA}"/>
              </a:ext>
            </a:extLst>
          </p:cNvPr>
          <p:cNvSpPr txBox="1"/>
          <p:nvPr/>
        </p:nvSpPr>
        <p:spPr>
          <a:xfrm>
            <a:off x="5149266" y="3868889"/>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8</a:t>
            </a:r>
          </a:p>
          <a:p>
            <a:pPr algn="ctr"/>
            <a:r>
              <a:rPr lang="vi-VN" sz="6000" b="1" dirty="0">
                <a:latin typeface="Arial" panose="020B0604020202020204" pitchFamily="34" charset="0"/>
                <a:cs typeface="Arial" panose="020B0604020202020204" pitchFamily="34" charset="0"/>
              </a:rPr>
              <a:t>O</a:t>
            </a:r>
          </a:p>
          <a:p>
            <a:pPr algn="ctr"/>
            <a:r>
              <a:rPr lang="vi-VN" sz="2000" b="1" dirty="0">
                <a:latin typeface="Arial" panose="020B0604020202020204" pitchFamily="34" charset="0"/>
                <a:cs typeface="Arial" panose="020B0604020202020204" pitchFamily="34" charset="0"/>
              </a:rPr>
              <a:t>Oxygen</a:t>
            </a:r>
          </a:p>
          <a:p>
            <a:pPr algn="ctr"/>
            <a:r>
              <a:rPr lang="vi-VN" sz="2000" b="1" dirty="0">
                <a:latin typeface="Arial" panose="020B0604020202020204" pitchFamily="34" charset="0"/>
                <a:cs typeface="Arial" panose="020B0604020202020204" pitchFamily="34" charset="0"/>
              </a:rPr>
              <a:t>16</a:t>
            </a:r>
          </a:p>
          <a:p>
            <a:pPr algn="ctr"/>
            <a:r>
              <a:rPr lang="vi-VN" sz="1400" b="1" dirty="0">
                <a:latin typeface="Arial" panose="020B0604020202020204" pitchFamily="34" charset="0"/>
                <a:cs typeface="Arial" panose="020B0604020202020204" pitchFamily="34" charset="0"/>
              </a:rPr>
              <a:t>Số e lớp ngoài cùng: 6</a:t>
            </a:r>
          </a:p>
        </p:txBody>
      </p:sp>
      <p:sp>
        <p:nvSpPr>
          <p:cNvPr id="31" name="TextBox 30">
            <a:extLst>
              <a:ext uri="{FF2B5EF4-FFF2-40B4-BE49-F238E27FC236}">
                <a16:creationId xmlns:a16="http://schemas.microsoft.com/office/drawing/2014/main" id="{55C7CA6B-4787-40C2-881F-1AC06600EA4C}"/>
              </a:ext>
            </a:extLst>
          </p:cNvPr>
          <p:cNvSpPr txBox="1"/>
          <p:nvPr/>
        </p:nvSpPr>
        <p:spPr>
          <a:xfrm>
            <a:off x="7495761" y="3868889"/>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9</a:t>
            </a:r>
          </a:p>
          <a:p>
            <a:pPr algn="ctr"/>
            <a:r>
              <a:rPr lang="vi-VN" sz="6000" b="1" dirty="0">
                <a:latin typeface="Arial" panose="020B0604020202020204" pitchFamily="34" charset="0"/>
                <a:cs typeface="Arial" panose="020B0604020202020204" pitchFamily="34" charset="0"/>
              </a:rPr>
              <a:t>F</a:t>
            </a:r>
          </a:p>
          <a:p>
            <a:pPr algn="ctr"/>
            <a:r>
              <a:rPr lang="vi-VN" sz="2000" b="1" dirty="0">
                <a:latin typeface="Arial" panose="020B0604020202020204" pitchFamily="34" charset="0"/>
                <a:cs typeface="Arial" panose="020B0604020202020204" pitchFamily="34" charset="0"/>
              </a:rPr>
              <a:t>Flourine</a:t>
            </a:r>
          </a:p>
          <a:p>
            <a:pPr algn="ctr"/>
            <a:r>
              <a:rPr lang="vi-VN" sz="2000" b="1" dirty="0">
                <a:latin typeface="Arial" panose="020B0604020202020204" pitchFamily="34" charset="0"/>
                <a:cs typeface="Arial" panose="020B0604020202020204" pitchFamily="34" charset="0"/>
              </a:rPr>
              <a:t>19</a:t>
            </a:r>
          </a:p>
          <a:p>
            <a:pPr algn="ctr"/>
            <a:r>
              <a:rPr lang="vi-VN" sz="1400" b="1" dirty="0">
                <a:latin typeface="Arial" panose="020B0604020202020204" pitchFamily="34" charset="0"/>
                <a:cs typeface="Arial" panose="020B0604020202020204" pitchFamily="34" charset="0"/>
              </a:rPr>
              <a:t>Số e lớp ngoài cùng: 7</a:t>
            </a:r>
          </a:p>
        </p:txBody>
      </p:sp>
      <p:sp>
        <p:nvSpPr>
          <p:cNvPr id="32" name="TextBox 31">
            <a:extLst>
              <a:ext uri="{FF2B5EF4-FFF2-40B4-BE49-F238E27FC236}">
                <a16:creationId xmlns:a16="http://schemas.microsoft.com/office/drawing/2014/main" id="{186C0F33-7718-40F7-AB69-776B34EE5DF6}"/>
              </a:ext>
            </a:extLst>
          </p:cNvPr>
          <p:cNvSpPr txBox="1"/>
          <p:nvPr/>
        </p:nvSpPr>
        <p:spPr>
          <a:xfrm>
            <a:off x="9684954" y="3850150"/>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10</a:t>
            </a:r>
          </a:p>
          <a:p>
            <a:pPr algn="ctr"/>
            <a:r>
              <a:rPr lang="vi-VN" sz="6000" b="1" dirty="0">
                <a:latin typeface="Arial" panose="020B0604020202020204" pitchFamily="34" charset="0"/>
                <a:cs typeface="Arial" panose="020B0604020202020204" pitchFamily="34" charset="0"/>
              </a:rPr>
              <a:t>Ne</a:t>
            </a:r>
          </a:p>
          <a:p>
            <a:pPr algn="ctr"/>
            <a:r>
              <a:rPr lang="vi-VN" sz="2000" b="1" dirty="0">
                <a:latin typeface="Arial" panose="020B0604020202020204" pitchFamily="34" charset="0"/>
                <a:cs typeface="Arial" panose="020B0604020202020204" pitchFamily="34" charset="0"/>
              </a:rPr>
              <a:t>Neon</a:t>
            </a:r>
          </a:p>
          <a:p>
            <a:pPr algn="ctr"/>
            <a:r>
              <a:rPr lang="vi-VN" sz="2000" b="1" dirty="0">
                <a:latin typeface="Arial" panose="020B0604020202020204" pitchFamily="34" charset="0"/>
                <a:cs typeface="Arial" panose="020B0604020202020204" pitchFamily="34" charset="0"/>
              </a:rPr>
              <a:t>20</a:t>
            </a:r>
          </a:p>
          <a:p>
            <a:pPr algn="ctr"/>
            <a:r>
              <a:rPr lang="vi-VN" sz="1400" b="1" dirty="0">
                <a:latin typeface="Arial" panose="020B0604020202020204" pitchFamily="34" charset="0"/>
                <a:cs typeface="Arial" panose="020B0604020202020204" pitchFamily="34" charset="0"/>
              </a:rPr>
              <a:t>Số e lớp ngoài cùng: 8</a:t>
            </a:r>
          </a:p>
        </p:txBody>
      </p:sp>
    </p:spTree>
    <p:extLst>
      <p:ext uri="{BB962C8B-B14F-4D97-AF65-F5344CB8AC3E}">
        <p14:creationId xmlns:p14="http://schemas.microsoft.com/office/powerpoint/2010/main" val="3379885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0E91B-2138-4982-B9C6-25B3DD167F0E}"/>
              </a:ext>
            </a:extLst>
          </p:cNvPr>
          <p:cNvPicPr/>
          <p:nvPr/>
        </p:nvPicPr>
        <p:blipFill>
          <a:blip r:embed="rId3"/>
          <a:stretch>
            <a:fillRect/>
          </a:stretch>
        </p:blipFill>
        <p:spPr>
          <a:xfrm>
            <a:off x="0" y="0"/>
            <a:ext cx="12009120" cy="6858000"/>
          </a:xfrm>
          <a:prstGeom prst="rect">
            <a:avLst/>
          </a:prstGeom>
        </p:spPr>
      </p:pic>
      <p:sp>
        <p:nvSpPr>
          <p:cNvPr id="6" name="Rectangle 5">
            <a:extLst>
              <a:ext uri="{FF2B5EF4-FFF2-40B4-BE49-F238E27FC236}">
                <a16:creationId xmlns:a16="http://schemas.microsoft.com/office/drawing/2014/main" id="{7A9F4F43-B19C-4A8B-A7C6-89B5D5ECC6C7}"/>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1217ADDB-60D3-AE15-38B5-84F6FC6B02ED}"/>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8EF4410-EFA8-52C4-D496-82A17CBCEFB9}"/>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9F2B4AE-9906-D0AA-95A0-68D5A93BBE58}"/>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Al; Ca; Na</a:t>
            </a:r>
            <a:endParaRPr lang="vi-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DD98BE-9FE3-FFAD-3FC8-47A356386FE3}"/>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3" name="Object 12">
            <a:extLst>
              <a:ext uri="{FF2B5EF4-FFF2-40B4-BE49-F238E27FC236}">
                <a16:creationId xmlns:a16="http://schemas.microsoft.com/office/drawing/2014/main" id="{F4710A6A-153D-A3B2-5D81-8BA2B3A868C2}"/>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spid="_x0000_s20502" name="Bitmap Image" r:id="rId4" imgW="1744920" imgH="487800" progId="Paint.Picture">
                  <p:embed/>
                </p:oleObj>
              </mc:Choice>
              <mc:Fallback>
                <p:oleObj name="Bitmap Image" r:id="rId4" imgW="1744920" imgH="487800" progId="Paint.Picture">
                  <p:embed/>
                  <p:pic>
                    <p:nvPicPr>
                      <p:cNvPr id="15" name="Object 14">
                        <a:extLst>
                          <a:ext uri="{FF2B5EF4-FFF2-40B4-BE49-F238E27FC236}">
                            <a16:creationId xmlns:a16="http://schemas.microsoft.com/office/drawing/2014/main" id="{CBB4A578-F568-D91D-48E4-9FA6F13218EF}"/>
                          </a:ext>
                        </a:extLst>
                      </p:cNvPr>
                      <p:cNvPicPr/>
                      <p:nvPr/>
                    </p:nvPicPr>
                    <p:blipFill>
                      <a:blip r:embed="rId5"/>
                      <a:stretch>
                        <a:fillRect/>
                      </a:stretch>
                    </p:blipFill>
                    <p:spPr>
                      <a:xfrm>
                        <a:off x="3149771" y="2956616"/>
                        <a:ext cx="1744663" cy="487363"/>
                      </a:xfrm>
                      <a:prstGeom prst="rect">
                        <a:avLst/>
                      </a:prstGeom>
                    </p:spPr>
                  </p:pic>
                </p:oleObj>
              </mc:Fallback>
            </mc:AlternateContent>
          </a:graphicData>
        </a:graphic>
      </p:graphicFrame>
      <p:sp>
        <p:nvSpPr>
          <p:cNvPr id="14" name="Isosceles Triangle 13">
            <a:extLst>
              <a:ext uri="{FF2B5EF4-FFF2-40B4-BE49-F238E27FC236}">
                <a16:creationId xmlns:a16="http://schemas.microsoft.com/office/drawing/2014/main" id="{561C3895-58CA-7B9D-0F45-625B4A0BDBDC}"/>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Table 15">
            <a:extLst>
              <a:ext uri="{FF2B5EF4-FFF2-40B4-BE49-F238E27FC236}">
                <a16:creationId xmlns:a16="http://schemas.microsoft.com/office/drawing/2014/main" id="{D3EBA24F-8351-82D5-B36C-6634BBFC4B54}"/>
              </a:ext>
            </a:extLst>
          </p:cNvPr>
          <p:cNvGraphicFramePr>
            <a:graphicFrameLocks noGrp="1"/>
          </p:cNvGraphicFramePr>
          <p:nvPr>
            <p:extLst>
              <p:ext uri="{D42A27DB-BD31-4B8C-83A1-F6EECF244321}">
                <p14:modId xmlns:p14="http://schemas.microsoft.com/office/powerpoint/2010/main" val="1939357529"/>
              </p:ext>
            </p:extLst>
          </p:nvPr>
        </p:nvGraphicFramePr>
        <p:xfrm>
          <a:off x="1174259" y="3804499"/>
          <a:ext cx="6689016" cy="259080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Al</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Ca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20</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4</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a:solidFill>
                            <a:schemeClr val="tx1"/>
                          </a:solidFill>
                          <a:latin typeface="+mj-lt"/>
                        </a:rPr>
                        <a:t>Na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11</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1121379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4AFD1-6D14-2D57-9D1F-2D16AB2F7280}"/>
              </a:ext>
            </a:extLst>
          </p:cNvPr>
          <p:cNvPicPr/>
          <p:nvPr/>
        </p:nvPicPr>
        <p:blipFill>
          <a:blip r:embed="rId3"/>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9DC423FA-FC86-AC8D-58BA-FFEF39396A44}"/>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D067E9D9-F6D8-ABC9-1C45-00FD1FA8150A}"/>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A36AE9B3-B144-EE50-494F-52D7162AE81D}"/>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060AB5EF-D627-B568-F75E-01BF3D396B66}"/>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4.6?</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272588E-5EE0-BCC0-AA06-6B522148C1CB}"/>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C2D55CCC-2479-8B4A-2A6E-AE4A95EF02F7}"/>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spid="_x0000_s21546" name="Bitmap Image" r:id="rId4" imgW="1744920" imgH="487800" progId="Paint.Picture">
                  <p:embed/>
                </p:oleObj>
              </mc:Choice>
              <mc:Fallback>
                <p:oleObj name="Bitmap Image" r:id="rId4" imgW="1744920" imgH="48780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5"/>
                      <a:stretch>
                        <a:fillRect/>
                      </a:stretch>
                    </p:blipFill>
                    <p:spPr>
                      <a:xfrm>
                        <a:off x="3149771" y="2956616"/>
                        <a:ext cx="1744663" cy="487363"/>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D58669ED-FB99-3211-AC99-2740CD2710C9}"/>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46A919FB-D4D3-F0BB-D869-DEEC2476AE1C}"/>
              </a:ext>
            </a:extLst>
          </p:cNvPr>
          <p:cNvGrpSpPr/>
          <p:nvPr/>
        </p:nvGrpSpPr>
        <p:grpSpPr>
          <a:xfrm>
            <a:off x="1010239" y="3920756"/>
            <a:ext cx="6447934" cy="1758282"/>
            <a:chOff x="1038520" y="3737545"/>
            <a:chExt cx="6447934" cy="1758282"/>
          </a:xfrm>
        </p:grpSpPr>
        <p:sp>
          <p:nvSpPr>
            <p:cNvPr id="14" name="Rectangle 13">
              <a:extLst>
                <a:ext uri="{FF2B5EF4-FFF2-40B4-BE49-F238E27FC236}">
                  <a16:creationId xmlns:a16="http://schemas.microsoft.com/office/drawing/2014/main" id="{41EB4D58-76FF-E9EF-69C4-7B97A96E9307}"/>
                </a:ext>
              </a:extLst>
            </p:cNvPr>
            <p:cNvSpPr/>
            <p:nvPr/>
          </p:nvSpPr>
          <p:spPr>
            <a:xfrm>
              <a:off x="1117448" y="3737545"/>
              <a:ext cx="6369006" cy="175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65D20A48-5B24-BD5B-D8A3-68C25BFEC215}"/>
                </a:ext>
              </a:extLst>
            </p:cNvPr>
            <p:cNvSpPr txBox="1"/>
            <p:nvPr/>
          </p:nvSpPr>
          <p:spPr>
            <a:xfrm>
              <a:off x="1038520" y="3770719"/>
              <a:ext cx="6447934" cy="584775"/>
            </a:xfrm>
            <a:prstGeom prst="rect">
              <a:avLst/>
            </a:prstGeom>
            <a:noFill/>
          </p:spPr>
          <p:txBody>
            <a:bodyPr wrap="square" rtlCol="0">
              <a:spAutoFit/>
            </a:bodyPr>
            <a:lstStyle/>
            <a:p>
              <a:pPr algn="ctr"/>
              <a:endParaRPr lang="vi-VN" sz="3200" dirty="0">
                <a:latin typeface="Times New Roman" panose="02020603050405020304" pitchFamily="18" charset="0"/>
                <a:cs typeface="Times New Roman" panose="02020603050405020304" pitchFamily="18" charset="0"/>
              </a:endParaRPr>
            </a:p>
          </p:txBody>
        </p:sp>
      </p:grpSp>
      <p:graphicFrame>
        <p:nvGraphicFramePr>
          <p:cNvPr id="16" name="Object 15">
            <a:extLst>
              <a:ext uri="{FF2B5EF4-FFF2-40B4-BE49-F238E27FC236}">
                <a16:creationId xmlns:a16="http://schemas.microsoft.com/office/drawing/2014/main" id="{5868FCA0-9E65-BA83-F44C-94B5BC70D3C6}"/>
              </a:ext>
            </a:extLst>
          </p:cNvPr>
          <p:cNvGraphicFramePr>
            <a:graphicFrameLocks noChangeAspect="1"/>
          </p:cNvGraphicFramePr>
          <p:nvPr>
            <p:extLst>
              <p:ext uri="{D42A27DB-BD31-4B8C-83A1-F6EECF244321}">
                <p14:modId xmlns:p14="http://schemas.microsoft.com/office/powerpoint/2010/main" val="1673073266"/>
              </p:ext>
            </p:extLst>
          </p:nvPr>
        </p:nvGraphicFramePr>
        <p:xfrm>
          <a:off x="970962" y="3939015"/>
          <a:ext cx="6938127" cy="2041465"/>
        </p:xfrm>
        <a:graphic>
          <a:graphicData uri="http://schemas.openxmlformats.org/presentationml/2006/ole">
            <mc:AlternateContent xmlns:mc="http://schemas.openxmlformats.org/markup-compatibility/2006">
              <mc:Choice xmlns:v="urn:schemas-microsoft-com:vml" Requires="v">
                <p:oleObj spid="_x0000_s21547" name="Bitmap Image" r:id="rId6" imgW="5448240" imgH="1470600" progId="Paint.Picture">
                  <p:embed/>
                </p:oleObj>
              </mc:Choice>
              <mc:Fallback>
                <p:oleObj name="Bitmap Image" r:id="rId6" imgW="5448240" imgH="1470600" progId="Paint.Picture">
                  <p:embed/>
                  <p:pic>
                    <p:nvPicPr>
                      <p:cNvPr id="0" name=""/>
                      <p:cNvPicPr/>
                      <p:nvPr/>
                    </p:nvPicPr>
                    <p:blipFill>
                      <a:blip r:embed="rId7"/>
                      <a:stretch>
                        <a:fillRect/>
                      </a:stretch>
                    </p:blipFill>
                    <p:spPr>
                      <a:xfrm>
                        <a:off x="970962" y="3939015"/>
                        <a:ext cx="6938127" cy="2041465"/>
                      </a:xfrm>
                      <a:prstGeom prst="rect">
                        <a:avLst/>
                      </a:prstGeom>
                    </p:spPr>
                  </p:pic>
                </p:oleObj>
              </mc:Fallback>
            </mc:AlternateContent>
          </a:graphicData>
        </a:graphic>
      </p:graphicFrame>
    </p:spTree>
    <p:extLst>
      <p:ext uri="{BB962C8B-B14F-4D97-AF65-F5344CB8AC3E}">
        <p14:creationId xmlns:p14="http://schemas.microsoft.com/office/powerpoint/2010/main" val="36147874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2A11-D599-4D3B-A671-C17A131D0765}"/>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DE7B3F68-17D3-FBE3-7ECF-45C587C8C057}"/>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E7238510-FD73-E21D-1687-FA4873D12A2A}"/>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5E7F8731-9E50-ED7B-C664-857352F17A60}"/>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9C783BEA-AEEC-0FCE-8C90-01D96D2EFB00}"/>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phi </a:t>
              </a:r>
              <a:r>
                <a:rPr lang="en-US" sz="4400" b="1" dirty="0" err="1">
                  <a:solidFill>
                    <a:srgbClr val="FE504D"/>
                  </a:solidFill>
                  <a:latin typeface=".VnArial Narrow" panose="020B7200000000000000" pitchFamily="34" charset="0"/>
                </a:rPr>
                <a:t>kim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4164F73-3A49-D526-DEF2-6182ABF11C0F}"/>
              </a:ext>
            </a:extLst>
          </p:cNvPr>
          <p:cNvGraphicFramePr>
            <a:graphicFrameLocks noChangeAspect="1"/>
          </p:cNvGraphicFramePr>
          <p:nvPr>
            <p:extLst>
              <p:ext uri="{D42A27DB-BD31-4B8C-83A1-F6EECF244321}">
                <p14:modId xmlns:p14="http://schemas.microsoft.com/office/powerpoint/2010/main" val="90501538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spid="_x0000_s22550" name="Bitmap Image" r:id="rId3" imgW="9464040" imgH="4312800" progId="Paint.Picture">
                  <p:embed/>
                </p:oleObj>
              </mc:Choice>
              <mc:Fallback>
                <p:oleObj name="Bitmap Image" r:id="rId3" imgW="9464040" imgH="4312800" progId="Paint.Picture">
                  <p:embed/>
                  <p:pic>
                    <p:nvPicPr>
                      <p:cNvPr id="7" name="Object 6">
                        <a:extLst>
                          <a:ext uri="{FF2B5EF4-FFF2-40B4-BE49-F238E27FC236}">
                            <a16:creationId xmlns:a16="http://schemas.microsoft.com/office/drawing/2014/main" id="{08AA29F0-59BE-399B-2CAD-D3FC9BF3BDA1}"/>
                          </a:ext>
                        </a:extLst>
                      </p:cNvPr>
                      <p:cNvPicPr/>
                      <p:nvPr/>
                    </p:nvPicPr>
                    <p:blipFill>
                      <a:blip r:embed="rId4"/>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AE525F8-4324-205A-393D-BFE481F8E0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9" name="TextBox 8">
            <a:extLst>
              <a:ext uri="{FF2B5EF4-FFF2-40B4-BE49-F238E27FC236}">
                <a16:creationId xmlns:a16="http://schemas.microsoft.com/office/drawing/2014/main" id="{C9A4150B-6F16-5690-0919-887B5BF73740}"/>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812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5BFFB39C-9D9E-35A7-22A3-1721FF89BFC8}"/>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A7C980FF-BFCC-4E61-5F29-D13219A9BFF4}"/>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4F8830C1-FC2D-E9D6-8C77-2D8E497F6EC7}"/>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71E0F66D-F207-A5F1-34F3-1060C09AADB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DF15078D-D383-01BD-E877-6E94F937E801}"/>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CD720B9C-CF29-9E39-7AC5-F1D26E3C1297}"/>
              </a:ext>
            </a:extLst>
          </p:cNvPr>
          <p:cNvSpPr txBox="1"/>
          <p:nvPr/>
        </p:nvSpPr>
        <p:spPr>
          <a:xfrm>
            <a:off x="2894926" y="2039823"/>
            <a:ext cx="8290426" cy="2554545"/>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VIIA; VIA và VA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và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1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10F3B2-37E7-885B-EF83-BF457E9F8E5D}"/>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06B760B4-3E3F-11F9-124D-E362C3900033}"/>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828BBA02-D85E-AB5E-E2C9-9F396F69696E}"/>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kim</a:t>
              </a:r>
              <a:r>
                <a:rPr lang="en-US" sz="4400" b="1" dirty="0">
                  <a:solidFill>
                    <a:srgbClr val="FE504D"/>
                  </a:solidFill>
                  <a:latin typeface=".VnArial Narrow" panose="020B7200000000000000" pitchFamily="34" charset="0"/>
                </a:rPr>
                <a:t> lo¹i </a:t>
              </a:r>
              <a:endParaRPr lang="vi-VN" sz="4400" b="1" dirty="0">
                <a:solidFill>
                  <a:srgbClr val="FE504D"/>
                </a:solidFill>
              </a:endParaRPr>
            </a:p>
          </p:txBody>
        </p:sp>
      </p:grpSp>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543357158"/>
              </p:ext>
            </p:extLst>
          </p:nvPr>
        </p:nvGraphicFramePr>
        <p:xfrm>
          <a:off x="2651910" y="233772"/>
          <a:ext cx="9122168" cy="5497725"/>
        </p:xfrm>
        <a:graphic>
          <a:graphicData uri="http://schemas.openxmlformats.org/presentationml/2006/ole">
            <mc:AlternateContent xmlns:mc="http://schemas.openxmlformats.org/markup-compatibility/2006">
              <mc:Choice xmlns:v="urn:schemas-microsoft-com:vml" Requires="v">
                <p:oleObj spid="_x0000_s23574" name="Bitmap Image" r:id="rId3" imgW="6735960" imgH="4785480" progId="Paint.Picture">
                  <p:embed/>
                </p:oleObj>
              </mc:Choice>
              <mc:Fallback>
                <p:oleObj name="Bitmap Image" r:id="rId3" imgW="6735960" imgH="4785480" progId="Paint.Picture">
                  <p:embed/>
                  <p:pic>
                    <p:nvPicPr>
                      <p:cNvPr id="0" name=""/>
                      <p:cNvPicPr/>
                      <p:nvPr/>
                    </p:nvPicPr>
                    <p:blipFill>
                      <a:blip r:embed="rId4"/>
                      <a:stretch>
                        <a:fillRect/>
                      </a:stretch>
                    </p:blipFill>
                    <p:spPr>
                      <a:xfrm>
                        <a:off x="2651910" y="233772"/>
                        <a:ext cx="9122168" cy="5497725"/>
                      </a:xfrm>
                      <a:prstGeom prst="rect">
                        <a:avLst/>
                      </a:prstGeom>
                    </p:spPr>
                  </p:pic>
                </p:oleObj>
              </mc:Fallback>
            </mc:AlternateContent>
          </a:graphicData>
        </a:graphic>
      </p:graphicFrame>
    </p:spTree>
    <p:extLst>
      <p:ext uri="{BB962C8B-B14F-4D97-AF65-F5344CB8AC3E}">
        <p14:creationId xmlns:p14="http://schemas.microsoft.com/office/powerpoint/2010/main" val="9408129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D6CC-18BF-439A-9025-9AE20CFA74F3}"/>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F5F2C28-7A2C-0298-5112-EFF8CC04BF63}"/>
              </a:ext>
            </a:extLst>
          </p:cNvPr>
          <p:cNvPicPr/>
          <p:nvPr/>
        </p:nvPicPr>
        <p:blipFill>
          <a:blip r:embed="rId3"/>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2448A633-9D4D-E6A4-266A-37E21F4A6D8A}"/>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DF116C4D-3EA3-4FA7-48B5-56795A78A28B}"/>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95B2865F-E2D5-CEAE-81A7-9E331DF3E8AD}"/>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B3B4263E-8064-0C83-FE89-2A18050CD898}"/>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4.7</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FC9A424-AD6F-4967-8F99-1B63F974C17C}"/>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9" name="Object 8">
            <a:extLst>
              <a:ext uri="{FF2B5EF4-FFF2-40B4-BE49-F238E27FC236}">
                <a16:creationId xmlns:a16="http://schemas.microsoft.com/office/drawing/2014/main" id="{9FB27E82-B6B5-BDAD-4CB5-E3778FF0D7E6}"/>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spid="_x0000_s24598" name="Bitmap Image" r:id="rId4" imgW="1744920" imgH="487800" progId="Paint.Picture">
                  <p:embed/>
                </p:oleObj>
              </mc:Choice>
              <mc:Fallback>
                <p:oleObj name="Bitmap Image" r:id="rId4" imgW="1744920" imgH="487800" progId="Paint.Picture">
                  <p:embed/>
                  <p:pic>
                    <p:nvPicPr>
                      <p:cNvPr id="13" name="Object 12">
                        <a:extLst>
                          <a:ext uri="{FF2B5EF4-FFF2-40B4-BE49-F238E27FC236}">
                            <a16:creationId xmlns:a16="http://schemas.microsoft.com/office/drawing/2014/main" id="{F4710A6A-153D-A3B2-5D81-8BA2B3A868C2}"/>
                          </a:ext>
                        </a:extLst>
                      </p:cNvPr>
                      <p:cNvPicPr/>
                      <p:nvPr/>
                    </p:nvPicPr>
                    <p:blipFill>
                      <a:blip r:embed="rId5"/>
                      <a:stretch>
                        <a:fillRect/>
                      </a:stretch>
                    </p:blipFill>
                    <p:spPr>
                      <a:xfrm>
                        <a:off x="3149771" y="2956616"/>
                        <a:ext cx="1744663" cy="487363"/>
                      </a:xfrm>
                      <a:prstGeom prst="rect">
                        <a:avLst/>
                      </a:prstGeom>
                    </p:spPr>
                  </p:pic>
                </p:oleObj>
              </mc:Fallback>
            </mc:AlternateContent>
          </a:graphicData>
        </a:graphic>
      </p:graphicFrame>
      <p:sp>
        <p:nvSpPr>
          <p:cNvPr id="10" name="Isosceles Triangle 9">
            <a:extLst>
              <a:ext uri="{FF2B5EF4-FFF2-40B4-BE49-F238E27FC236}">
                <a16:creationId xmlns:a16="http://schemas.microsoft.com/office/drawing/2014/main" id="{15D96AB4-75C2-5280-E8C7-CA20B0AA7281}"/>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Table 15">
            <a:extLst>
              <a:ext uri="{FF2B5EF4-FFF2-40B4-BE49-F238E27FC236}">
                <a16:creationId xmlns:a16="http://schemas.microsoft.com/office/drawing/2014/main" id="{CAC019F0-0303-C14A-287B-A289D15D5B5F}"/>
              </a:ext>
            </a:extLst>
          </p:cNvPr>
          <p:cNvGraphicFramePr>
            <a:graphicFrameLocks noGrp="1"/>
          </p:cNvGraphicFramePr>
          <p:nvPr>
            <p:extLst>
              <p:ext uri="{D42A27DB-BD31-4B8C-83A1-F6EECF244321}">
                <p14:modId xmlns:p14="http://schemas.microsoft.com/office/powerpoint/2010/main" val="1229433700"/>
              </p:ext>
            </p:extLst>
          </p:nvPr>
        </p:nvGraphicFramePr>
        <p:xfrm>
          <a:off x="1174259" y="3656787"/>
          <a:ext cx="6689016" cy="310896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O</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8</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S</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16</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a:solidFill>
                            <a:schemeClr val="tx1"/>
                          </a:solidFill>
                          <a:latin typeface="+mj-lt"/>
                        </a:rPr>
                        <a:t>Cl</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17</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r h="370840">
                <a:tc>
                  <a:txBody>
                    <a:bodyPr/>
                    <a:lstStyle/>
                    <a:p>
                      <a:pPr algn="ctr"/>
                      <a:r>
                        <a:rPr lang="en-US" sz="2800" dirty="0">
                          <a:solidFill>
                            <a:schemeClr val="tx1"/>
                          </a:solidFill>
                          <a:latin typeface="+mj-lt"/>
                        </a:rPr>
                        <a:t>Br</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35</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4</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50066"/>
                  </a:ext>
                </a:extLst>
              </a:tr>
            </a:tbl>
          </a:graphicData>
        </a:graphic>
      </p:graphicFrame>
    </p:spTree>
    <p:extLst>
      <p:ext uri="{BB962C8B-B14F-4D97-AF65-F5344CB8AC3E}">
        <p14:creationId xmlns:p14="http://schemas.microsoft.com/office/powerpoint/2010/main" val="2729819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A3BC-D467-DFC1-A53C-F8C1B3B0FABE}"/>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04C1FF9A-F366-81A2-F968-BABE483B3EB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BC8881-32D1-1398-4881-1B2D981D33E5}"/>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0699FDD9-AB03-79E9-43F2-9C7375ED1EF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1A8F3861-79CD-8A15-2735-45C4D62871F9}"/>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C¸c</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nguyªn</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tè</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khÝ</a:t>
              </a:r>
              <a:r>
                <a:rPr lang="en-US" sz="4400" b="1" dirty="0">
                  <a:solidFill>
                    <a:srgbClr val="FE504D"/>
                  </a:solidFill>
                  <a:latin typeface=".VnArial Narrow" panose="020B7200000000000000" pitchFamily="34" charset="0"/>
                </a:rPr>
                <a:t> </a:t>
              </a:r>
              <a:r>
                <a:rPr lang="en-US" sz="4400" b="1" dirty="0" err="1">
                  <a:solidFill>
                    <a:srgbClr val="FE504D"/>
                  </a:solidFill>
                  <a:latin typeface=".VnArial Narrow" panose="020B7200000000000000" pitchFamily="34" charset="0"/>
                </a:rPr>
                <a:t>hiÕm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58CFCDB1-8B02-BDFA-E8A3-517E183903D6}"/>
              </a:ext>
            </a:extLst>
          </p:cNvPr>
          <p:cNvGraphicFramePr>
            <a:graphicFrameLocks noChangeAspect="1"/>
          </p:cNvGraphicFramePr>
          <p:nvPr>
            <p:extLst>
              <p:ext uri="{D42A27DB-BD31-4B8C-83A1-F6EECF244321}">
                <p14:modId xmlns:p14="http://schemas.microsoft.com/office/powerpoint/2010/main" val="598807681"/>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spid="_x0000_s25622" name="Bitmap Image" r:id="rId3" imgW="9464040" imgH="4312800" progId="Paint.Picture">
                  <p:embed/>
                </p:oleObj>
              </mc:Choice>
              <mc:Fallback>
                <p:oleObj name="Bitmap Image" r:id="rId3" imgW="9464040" imgH="4312800" progId="Paint.Picture">
                  <p:embed/>
                  <p:pic>
                    <p:nvPicPr>
                      <p:cNvPr id="7" name="Object 6">
                        <a:extLst>
                          <a:ext uri="{FF2B5EF4-FFF2-40B4-BE49-F238E27FC236}">
                            <a16:creationId xmlns:a16="http://schemas.microsoft.com/office/drawing/2014/main" id="{04164F73-3A49-D526-DEF2-6182ABF11C0F}"/>
                          </a:ext>
                        </a:extLst>
                      </p:cNvPr>
                      <p:cNvPicPr/>
                      <p:nvPr/>
                    </p:nvPicPr>
                    <p:blipFill>
                      <a:blip r:embed="rId4"/>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8C7D97E-970F-F8B0-ED59-A66D47E266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9" name="TextBox 8">
            <a:extLst>
              <a:ext uri="{FF2B5EF4-FFF2-40B4-BE49-F238E27FC236}">
                <a16:creationId xmlns:a16="http://schemas.microsoft.com/office/drawing/2014/main" id="{7336F4B3-B5CB-86EE-015F-417FFA8AC86C}"/>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8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EB03FB02-4EBD-0966-3F58-1332071A2509}"/>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BBD0FD8F-1B4E-9AFC-DB99-09315BE57A21}"/>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2B1749F8-4D03-95B4-4E7C-E6ACD491F491}"/>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3C11CF6D-0C8D-D35D-2A8F-319555244DD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E64DA27F-3058-8528-037F-4A4EA370997D}"/>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AE7E9525-1F1B-4804-5008-5F278CDF3A43}"/>
              </a:ext>
            </a:extLst>
          </p:cNvPr>
          <p:cNvSpPr txBox="1"/>
          <p:nvPr/>
        </p:nvSpPr>
        <p:spPr>
          <a:xfrm>
            <a:off x="2965179" y="2691092"/>
            <a:ext cx="8290426" cy="107721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2301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CC94E2-DC21-AB61-5DBF-663A0830C888}"/>
              </a:ext>
            </a:extLst>
          </p:cNvPr>
          <p:cNvSpPr>
            <a:spLocks noGrp="1"/>
          </p:cNvSpPr>
          <p:nvPr>
            <p:ph type="title"/>
          </p:nvPr>
        </p:nvSpPr>
        <p:spPr>
          <a:xfrm>
            <a:off x="838200" y="365125"/>
            <a:ext cx="10515600" cy="1325563"/>
          </a:xfrm>
        </p:spPr>
        <p:txBody>
          <a:bodyPr/>
          <a:lstStyle/>
          <a:p>
            <a:endParaRPr lang="vi-VN"/>
          </a:p>
        </p:txBody>
      </p:sp>
      <p:pic>
        <p:nvPicPr>
          <p:cNvPr id="4" name="Picture 3">
            <a:extLst>
              <a:ext uri="{FF2B5EF4-FFF2-40B4-BE49-F238E27FC236}">
                <a16:creationId xmlns:a16="http://schemas.microsoft.com/office/drawing/2014/main" id="{A0436818-0585-4FF0-293F-6AF1A6E3E0CE}"/>
              </a:ext>
            </a:extLst>
          </p:cNvPr>
          <p:cNvPicPr/>
          <p:nvPr/>
        </p:nvPicPr>
        <p:blipFill>
          <a:blip r:embed="rId3"/>
          <a:stretch>
            <a:fillRect/>
          </a:stretch>
        </p:blipFill>
        <p:spPr>
          <a:xfrm>
            <a:off x="0" y="0"/>
            <a:ext cx="12009120" cy="6858000"/>
          </a:xfrm>
          <a:prstGeom prst="rect">
            <a:avLst/>
          </a:prstGeom>
        </p:spPr>
      </p:pic>
      <p:sp>
        <p:nvSpPr>
          <p:cNvPr id="5" name="Rectangle 4">
            <a:extLst>
              <a:ext uri="{FF2B5EF4-FFF2-40B4-BE49-F238E27FC236}">
                <a16:creationId xmlns:a16="http://schemas.microsoft.com/office/drawing/2014/main" id="{41FB6A16-C87A-87DF-D97F-167BFAF257C7}"/>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7441397-8AA7-1BEA-E3FF-ECC5AE44D1BF}"/>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24DB828-EECD-DF7F-8CB9-3BA6B540F8F2}"/>
              </a:ext>
            </a:extLst>
          </p:cNvPr>
          <p:cNvSpPr/>
          <p:nvPr/>
        </p:nvSpPr>
        <p:spPr>
          <a:xfrm>
            <a:off x="1540083" y="1187776"/>
            <a:ext cx="6369006" cy="142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286B2B34-5A3B-6EB5-75CF-0B934B0606A5}"/>
              </a:ext>
            </a:extLst>
          </p:cNvPr>
          <p:cNvSpPr txBox="1"/>
          <p:nvPr/>
        </p:nvSpPr>
        <p:spPr>
          <a:xfrm>
            <a:off x="1461155" y="1100531"/>
            <a:ext cx="6551629" cy="156966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chu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Helium; Neon; Argon?</a:t>
            </a:r>
            <a:endParaRPr lang="vi-VN"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507DC47-D82A-1383-ED27-D9383063AB03}"/>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0" name="Object 9">
            <a:extLst>
              <a:ext uri="{FF2B5EF4-FFF2-40B4-BE49-F238E27FC236}">
                <a16:creationId xmlns:a16="http://schemas.microsoft.com/office/drawing/2014/main" id="{39904C06-CF08-0F2C-2CAE-15B1E6AB86B9}"/>
              </a:ext>
            </a:extLst>
          </p:cNvPr>
          <p:cNvGraphicFramePr>
            <a:graphicFrameLocks noChangeAspect="1"/>
          </p:cNvGraphicFramePr>
          <p:nvPr/>
        </p:nvGraphicFramePr>
        <p:xfrm>
          <a:off x="3149771" y="2956616"/>
          <a:ext cx="1744663" cy="487363"/>
        </p:xfrm>
        <a:graphic>
          <a:graphicData uri="http://schemas.openxmlformats.org/presentationml/2006/ole">
            <mc:AlternateContent xmlns:mc="http://schemas.openxmlformats.org/markup-compatibility/2006">
              <mc:Choice xmlns:v="urn:schemas-microsoft-com:vml" Requires="v">
                <p:oleObj spid="_x0000_s26646" name="Bitmap Image" r:id="rId4" imgW="1744920" imgH="487800" progId="Paint.Picture">
                  <p:embed/>
                </p:oleObj>
              </mc:Choice>
              <mc:Fallback>
                <p:oleObj name="Bitmap Image" r:id="rId4" imgW="1744920" imgH="487800" progId="Paint.Picture">
                  <p:embed/>
                  <p:pic>
                    <p:nvPicPr>
                      <p:cNvPr id="9" name="Object 8">
                        <a:extLst>
                          <a:ext uri="{FF2B5EF4-FFF2-40B4-BE49-F238E27FC236}">
                            <a16:creationId xmlns:a16="http://schemas.microsoft.com/office/drawing/2014/main" id="{9FB27E82-B6B5-BDAD-4CB5-E3778FF0D7E6}"/>
                          </a:ext>
                        </a:extLst>
                      </p:cNvPr>
                      <p:cNvPicPr/>
                      <p:nvPr/>
                    </p:nvPicPr>
                    <p:blipFill>
                      <a:blip r:embed="rId5"/>
                      <a:stretch>
                        <a:fillRect/>
                      </a:stretch>
                    </p:blipFill>
                    <p:spPr>
                      <a:xfrm>
                        <a:off x="3149771" y="2956616"/>
                        <a:ext cx="1744663" cy="487363"/>
                      </a:xfrm>
                      <a:prstGeom prst="rect">
                        <a:avLst/>
                      </a:prstGeom>
                    </p:spPr>
                  </p:pic>
                </p:oleObj>
              </mc:Fallback>
            </mc:AlternateContent>
          </a:graphicData>
        </a:graphic>
      </p:graphicFrame>
      <p:sp>
        <p:nvSpPr>
          <p:cNvPr id="11" name="Isosceles Triangle 10">
            <a:extLst>
              <a:ext uri="{FF2B5EF4-FFF2-40B4-BE49-F238E27FC236}">
                <a16:creationId xmlns:a16="http://schemas.microsoft.com/office/drawing/2014/main" id="{6B8A4B82-6912-12A9-E8D5-A5B92A86F3A3}"/>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Table 15">
            <a:extLst>
              <a:ext uri="{FF2B5EF4-FFF2-40B4-BE49-F238E27FC236}">
                <a16:creationId xmlns:a16="http://schemas.microsoft.com/office/drawing/2014/main" id="{DD0D430A-8A84-0690-174A-92843A1021C2}"/>
              </a:ext>
            </a:extLst>
          </p:cNvPr>
          <p:cNvGraphicFramePr>
            <a:graphicFrameLocks noGrp="1"/>
          </p:cNvGraphicFramePr>
          <p:nvPr>
            <p:extLst>
              <p:ext uri="{D42A27DB-BD31-4B8C-83A1-F6EECF244321}">
                <p14:modId xmlns:p14="http://schemas.microsoft.com/office/powerpoint/2010/main" val="568987585"/>
              </p:ext>
            </p:extLst>
          </p:nvPr>
        </p:nvGraphicFramePr>
        <p:xfrm>
          <a:off x="1174259" y="3656787"/>
          <a:ext cx="6689016" cy="2590800"/>
        </p:xfrm>
        <a:graphic>
          <a:graphicData uri="http://schemas.openxmlformats.org/drawingml/2006/table">
            <a:tbl>
              <a:tblPr firstRow="1" bandRow="1">
                <a:tableStyleId>{5C22544A-7EE6-4342-B048-85BDC9FD1C3A}</a:tableStyleId>
              </a:tblPr>
              <a:tblGrid>
                <a:gridCol w="1672254">
                  <a:extLst>
                    <a:ext uri="{9D8B030D-6E8A-4147-A177-3AD203B41FA5}">
                      <a16:colId xmlns:a16="http://schemas.microsoft.com/office/drawing/2014/main" val="3532051251"/>
                    </a:ext>
                  </a:extLst>
                </a:gridCol>
                <a:gridCol w="1672254">
                  <a:extLst>
                    <a:ext uri="{9D8B030D-6E8A-4147-A177-3AD203B41FA5}">
                      <a16:colId xmlns:a16="http://schemas.microsoft.com/office/drawing/2014/main" val="2720677163"/>
                    </a:ext>
                  </a:extLst>
                </a:gridCol>
                <a:gridCol w="1672254">
                  <a:extLst>
                    <a:ext uri="{9D8B030D-6E8A-4147-A177-3AD203B41FA5}">
                      <a16:colId xmlns:a16="http://schemas.microsoft.com/office/drawing/2014/main" val="478259797"/>
                    </a:ext>
                  </a:extLst>
                </a:gridCol>
                <a:gridCol w="1672254">
                  <a:extLst>
                    <a:ext uri="{9D8B030D-6E8A-4147-A177-3AD203B41FA5}">
                      <a16:colId xmlns:a16="http://schemas.microsoft.com/office/drawing/2014/main" val="3480504730"/>
                    </a:ext>
                  </a:extLst>
                </a:gridCol>
              </a:tblGrid>
              <a:tr h="370840">
                <a:tc rowSpan="2">
                  <a:txBody>
                    <a:bodyPr/>
                    <a:lstStyle/>
                    <a:p>
                      <a:pPr algn="ctr"/>
                      <a:r>
                        <a:rPr lang="en-US" sz="2800" dirty="0" err="1">
                          <a:solidFill>
                            <a:schemeClr val="tx1"/>
                          </a:solidFill>
                          <a:latin typeface="+mj-lt"/>
                        </a:rPr>
                        <a:t>Nguyên</a:t>
                      </a:r>
                      <a:r>
                        <a:rPr lang="en-US" sz="2800" dirty="0">
                          <a:solidFill>
                            <a:schemeClr val="tx1"/>
                          </a:solidFill>
                          <a:latin typeface="+mj-lt"/>
                        </a:rPr>
                        <a:t> </a:t>
                      </a:r>
                      <a:r>
                        <a:rPr lang="en-US" sz="2800" dirty="0" err="1">
                          <a:solidFill>
                            <a:schemeClr val="tx1"/>
                          </a:solidFill>
                          <a:latin typeface="+mj-lt"/>
                        </a:rPr>
                        <a:t>tố</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2800" b="1" dirty="0" err="1">
                          <a:solidFill>
                            <a:schemeClr val="tx1"/>
                          </a:solidFill>
                          <a:latin typeface="+mj-lt"/>
                        </a:rPr>
                        <a:t>Vị</a:t>
                      </a:r>
                      <a:r>
                        <a:rPr lang="en-US" sz="2800" b="1" dirty="0">
                          <a:solidFill>
                            <a:schemeClr val="tx1"/>
                          </a:solidFill>
                          <a:latin typeface="+mj-lt"/>
                        </a:rPr>
                        <a:t> </a:t>
                      </a:r>
                      <a:r>
                        <a:rPr lang="en-US" sz="2800" b="1" dirty="0" err="1">
                          <a:solidFill>
                            <a:schemeClr val="tx1"/>
                          </a:solidFill>
                          <a:latin typeface="+mj-lt"/>
                        </a:rPr>
                        <a:t>trí</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12491"/>
                  </a:ext>
                </a:extLst>
              </a:tr>
              <a:tr h="370840">
                <a:tc vMerge="1">
                  <a:txBody>
                    <a:bodyPr/>
                    <a:lstStyle/>
                    <a:p>
                      <a:pPr algn="ct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STT</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solidFill>
                          <a:latin typeface="+mj-lt"/>
                        </a:rPr>
                        <a:t>Chu </a:t>
                      </a:r>
                      <a:r>
                        <a:rPr lang="en-US" sz="2800" b="1" dirty="0" err="1">
                          <a:solidFill>
                            <a:schemeClr val="tx1"/>
                          </a:solidFill>
                          <a:latin typeface="+mj-lt"/>
                        </a:rPr>
                        <a:t>kỳ</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chemeClr val="tx1"/>
                          </a:solidFill>
                          <a:latin typeface="+mj-lt"/>
                        </a:rPr>
                        <a:t>Nhóm</a:t>
                      </a:r>
                      <a:endParaRPr lang="vi-VN" sz="28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822240"/>
                  </a:ext>
                </a:extLst>
              </a:tr>
              <a:tr h="370840">
                <a:tc>
                  <a:txBody>
                    <a:bodyPr/>
                    <a:lstStyle/>
                    <a:p>
                      <a:pPr algn="ctr"/>
                      <a:r>
                        <a:rPr lang="en-US" sz="2800" dirty="0">
                          <a:solidFill>
                            <a:schemeClr val="tx1"/>
                          </a:solidFill>
                          <a:latin typeface="+mj-lt"/>
                        </a:rPr>
                        <a:t>He </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58436"/>
                  </a:ext>
                </a:extLst>
              </a:tr>
              <a:tr h="370840">
                <a:tc>
                  <a:txBody>
                    <a:bodyPr/>
                    <a:lstStyle/>
                    <a:p>
                      <a:pPr algn="ctr"/>
                      <a:r>
                        <a:rPr lang="en-US" sz="2800" dirty="0">
                          <a:solidFill>
                            <a:schemeClr val="tx1"/>
                          </a:solidFill>
                          <a:latin typeface="+mj-lt"/>
                        </a:rPr>
                        <a:t>Ne</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10</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2</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734921"/>
                  </a:ext>
                </a:extLst>
              </a:tr>
              <a:tr h="370840">
                <a:tc>
                  <a:txBody>
                    <a:bodyPr/>
                    <a:lstStyle/>
                    <a:p>
                      <a:pPr algn="ctr"/>
                      <a:r>
                        <a:rPr lang="en-US" sz="2800" dirty="0" err="1">
                          <a:solidFill>
                            <a:schemeClr val="tx1"/>
                          </a:solidFill>
                          <a:latin typeface="+mj-lt"/>
                        </a:rPr>
                        <a:t>Ar</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18</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3</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mj-lt"/>
                        </a:rPr>
                        <a:t>VIIIA</a:t>
                      </a:r>
                      <a:endParaRPr lang="vi-VN" sz="28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312493"/>
                  </a:ext>
                </a:extLst>
              </a:tr>
            </a:tbl>
          </a:graphicData>
        </a:graphic>
      </p:graphicFrame>
    </p:spTree>
    <p:extLst>
      <p:ext uri="{BB962C8B-B14F-4D97-AF65-F5344CB8AC3E}">
        <p14:creationId xmlns:p14="http://schemas.microsoft.com/office/powerpoint/2010/main" val="5745750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4E58-ED2B-C514-7AB7-58354D6EB6EA}"/>
              </a:ext>
            </a:extLst>
          </p:cNvPr>
          <p:cNvSpPr>
            <a:spLocks noGrp="1"/>
          </p:cNvSpPr>
          <p:nvPr>
            <p:ph type="title"/>
          </p:nvPr>
        </p:nvSpPr>
        <p:spPr/>
        <p:txBody>
          <a:bodyPr/>
          <a:lstStyle/>
          <a:p>
            <a:endParaRPr lang="vi-VN"/>
          </a:p>
        </p:txBody>
      </p:sp>
      <p:pic>
        <p:nvPicPr>
          <p:cNvPr id="3" name="Picture 2">
            <a:extLst>
              <a:ext uri="{FF2B5EF4-FFF2-40B4-BE49-F238E27FC236}">
                <a16:creationId xmlns:a16="http://schemas.microsoft.com/office/drawing/2014/main" id="{F7446EE5-F7A6-2533-EBCC-9661FF6870D6}"/>
              </a:ext>
            </a:extLst>
          </p:cNvPr>
          <p:cNvPicPr/>
          <p:nvPr/>
        </p:nvPicPr>
        <p:blipFill>
          <a:blip r:embed="rId2"/>
          <a:stretch>
            <a:fillRect/>
          </a:stretch>
        </p:blipFill>
        <p:spPr>
          <a:xfrm>
            <a:off x="0" y="0"/>
            <a:ext cx="12009120" cy="6858000"/>
          </a:xfrm>
          <a:prstGeom prst="rect">
            <a:avLst/>
          </a:prstGeom>
        </p:spPr>
      </p:pic>
      <p:sp>
        <p:nvSpPr>
          <p:cNvPr id="4" name="Rectangle 3">
            <a:extLst>
              <a:ext uri="{FF2B5EF4-FFF2-40B4-BE49-F238E27FC236}">
                <a16:creationId xmlns:a16="http://schemas.microsoft.com/office/drawing/2014/main" id="{901A4EEC-AEEE-A9EC-4562-8081E633FC3F}"/>
              </a:ext>
            </a:extLst>
          </p:cNvPr>
          <p:cNvSpPr/>
          <p:nvPr/>
        </p:nvSpPr>
        <p:spPr>
          <a:xfrm>
            <a:off x="1461155" y="631595"/>
            <a:ext cx="6240544" cy="3836709"/>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B5A6C93A-4C27-59DF-A100-B0C8F13E0E96}"/>
              </a:ext>
            </a:extLst>
          </p:cNvPr>
          <p:cNvSpPr/>
          <p:nvPr/>
        </p:nvSpPr>
        <p:spPr>
          <a:xfrm>
            <a:off x="886120" y="3770722"/>
            <a:ext cx="772998" cy="452486"/>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0D34CC04-ADAA-C428-D284-EDCF4D1FF0FD}"/>
              </a:ext>
            </a:extLst>
          </p:cNvPr>
          <p:cNvSpPr/>
          <p:nvPr/>
        </p:nvSpPr>
        <p:spPr>
          <a:xfrm>
            <a:off x="1540083" y="1187776"/>
            <a:ext cx="6369006" cy="989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C1BAD972-3931-458A-123D-5420450007C6}"/>
              </a:ext>
            </a:extLst>
          </p:cNvPr>
          <p:cNvSpPr txBox="1"/>
          <p:nvPr/>
        </p:nvSpPr>
        <p:spPr>
          <a:xfrm>
            <a:off x="1461155" y="1100531"/>
            <a:ext cx="6551629"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600D68-A6C0-E994-3883-022017FC4785}"/>
              </a:ext>
            </a:extLst>
          </p:cNvPr>
          <p:cNvSpPr/>
          <p:nvPr/>
        </p:nvSpPr>
        <p:spPr>
          <a:xfrm>
            <a:off x="689728" y="4857603"/>
            <a:ext cx="7323056" cy="1835427"/>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Isosceles Triangle 9">
            <a:extLst>
              <a:ext uri="{FF2B5EF4-FFF2-40B4-BE49-F238E27FC236}">
                <a16:creationId xmlns:a16="http://schemas.microsoft.com/office/drawing/2014/main" id="{706EC676-6B1E-4A59-F822-809C5F03CCCB}"/>
              </a:ext>
            </a:extLst>
          </p:cNvPr>
          <p:cNvSpPr/>
          <p:nvPr/>
        </p:nvSpPr>
        <p:spPr>
          <a:xfrm>
            <a:off x="1662446" y="6160365"/>
            <a:ext cx="2856321" cy="697635"/>
          </a:xfrm>
          <a:prstGeom prst="triangle">
            <a:avLst/>
          </a:prstGeom>
          <a:solidFill>
            <a:srgbClr val="FFE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900C73A8-C499-003E-E46D-C94D6A0F9616}"/>
              </a:ext>
            </a:extLst>
          </p:cNvPr>
          <p:cNvSpPr/>
          <p:nvPr/>
        </p:nvSpPr>
        <p:spPr>
          <a:xfrm>
            <a:off x="886120" y="2630078"/>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Rounded Corners 12">
            <a:extLst>
              <a:ext uri="{FF2B5EF4-FFF2-40B4-BE49-F238E27FC236}">
                <a16:creationId xmlns:a16="http://schemas.microsoft.com/office/drawing/2014/main" id="{01AF04CC-2DFD-7DE2-2380-7105AC092BA7}"/>
              </a:ext>
            </a:extLst>
          </p:cNvPr>
          <p:cNvSpPr/>
          <p:nvPr/>
        </p:nvSpPr>
        <p:spPr>
          <a:xfrm>
            <a:off x="5109016" y="2603276"/>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66D27BCC-8156-2E81-8F8E-08FAC7D9DE99}"/>
              </a:ext>
            </a:extLst>
          </p:cNvPr>
          <p:cNvSpPr/>
          <p:nvPr/>
        </p:nvSpPr>
        <p:spPr>
          <a:xfrm>
            <a:off x="886120" y="3979431"/>
            <a:ext cx="3393649"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id="{3F645895-A128-291D-EF1D-80293F950FE7}"/>
              </a:ext>
            </a:extLst>
          </p:cNvPr>
          <p:cNvSpPr/>
          <p:nvPr/>
        </p:nvSpPr>
        <p:spPr>
          <a:xfrm>
            <a:off x="5109016" y="3952629"/>
            <a:ext cx="3393648" cy="914400"/>
          </a:xfrm>
          <a:prstGeom prst="roundRect">
            <a:avLst>
              <a:gd name="adj" fmla="val 50000"/>
            </a:avLst>
          </a:prstGeom>
          <a:solidFill>
            <a:srgbClr val="B5EAD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101434D5-FC3F-A61F-D7F6-B256A2493B00}"/>
              </a:ext>
            </a:extLst>
          </p:cNvPr>
          <p:cNvSpPr txBox="1"/>
          <p:nvPr/>
        </p:nvSpPr>
        <p:spPr>
          <a:xfrm>
            <a:off x="862467" y="2812144"/>
            <a:ext cx="3297698"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và Phi </a:t>
            </a:r>
            <a:r>
              <a:rPr lang="en-US" sz="2600" dirty="0" err="1">
                <a:latin typeface="Times New Roman" panose="02020603050405020304" pitchFamily="18" charset="0"/>
                <a:cs typeface="Times New Roman" panose="02020603050405020304" pitchFamily="18" charset="0"/>
              </a:rPr>
              <a:t>kim</a:t>
            </a:r>
            <a:endParaRPr lang="vi-VN" sz="2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5F8C74-7E1B-3CFA-8919-BB644D2B8778}"/>
              </a:ext>
            </a:extLst>
          </p:cNvPr>
          <p:cNvSpPr txBox="1"/>
          <p:nvPr/>
        </p:nvSpPr>
        <p:spPr>
          <a:xfrm>
            <a:off x="5165889" y="2803623"/>
            <a:ext cx="3280065"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B. Phi </a:t>
            </a:r>
            <a:r>
              <a:rPr lang="en-US" sz="2600" dirty="0" err="1">
                <a:latin typeface="Times New Roman" panose="02020603050405020304" pitchFamily="18" charset="0"/>
                <a:cs typeface="Times New Roman" panose="02020603050405020304" pitchFamily="18" charset="0"/>
              </a:rPr>
              <a:t>kim</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3BFCA3B-4A9E-A2F0-8608-01C665B6214D}"/>
              </a:ext>
            </a:extLst>
          </p:cNvPr>
          <p:cNvSpPr txBox="1"/>
          <p:nvPr/>
        </p:nvSpPr>
        <p:spPr>
          <a:xfrm>
            <a:off x="942911" y="4162140"/>
            <a:ext cx="3408305" cy="492443"/>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C.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BAC4AE-7B78-EB00-F8E8-3F58C0616FB4}"/>
              </a:ext>
            </a:extLst>
          </p:cNvPr>
          <p:cNvSpPr txBox="1"/>
          <p:nvPr/>
        </p:nvSpPr>
        <p:spPr>
          <a:xfrm>
            <a:off x="5165889" y="3972241"/>
            <a:ext cx="3181220" cy="892552"/>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D. Kim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Phi </a:t>
            </a:r>
            <a:r>
              <a:rPr lang="en-US" sz="2600" dirty="0" err="1">
                <a:latin typeface="Times New Roman" panose="02020603050405020304" pitchFamily="18" charset="0"/>
                <a:cs typeface="Times New Roman" panose="02020603050405020304" pitchFamily="18" charset="0"/>
              </a:rPr>
              <a:t>kim</a:t>
            </a:r>
            <a:r>
              <a:rPr lang="en-US" sz="2600" dirty="0">
                <a:latin typeface="Times New Roman" panose="02020603050405020304" pitchFamily="18" charset="0"/>
                <a:cs typeface="Times New Roman" panose="02020603050405020304" pitchFamily="18" charset="0"/>
              </a:rPr>
              <a:t> và </a:t>
            </a:r>
            <a:r>
              <a:rPr lang="en-US" sz="2600" dirty="0" err="1">
                <a:latin typeface="Times New Roman" panose="02020603050405020304" pitchFamily="18" charset="0"/>
                <a:cs typeface="Times New Roman" panose="02020603050405020304" pitchFamily="18" charset="0"/>
              </a:rPr>
              <a:t>khí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hiếm</a:t>
            </a:r>
            <a:endParaRPr lang="vi-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62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3">
            <a:extLst>
              <a:ext uri="{FF2B5EF4-FFF2-40B4-BE49-F238E27FC236}">
                <a16:creationId xmlns:a16="http://schemas.microsoft.com/office/drawing/2014/main" id="{EF0E244C-93FF-49B5-8566-5FD00F20F78A}"/>
              </a:ext>
            </a:extLst>
          </p:cNvPr>
          <p:cNvGraphicFramePr>
            <a:graphicFrameLocks noChangeAspect="1"/>
          </p:cNvGraphicFramePr>
          <p:nvPr/>
        </p:nvGraphicFramePr>
        <p:xfrm>
          <a:off x="6125592" y="3488531"/>
          <a:ext cx="117475" cy="220663"/>
        </p:xfrm>
        <a:graphic>
          <a:graphicData uri="http://schemas.openxmlformats.org/presentationml/2006/ole">
            <mc:AlternateContent xmlns:mc="http://schemas.openxmlformats.org/markup-compatibility/2006">
              <mc:Choice xmlns:v="urn:schemas-microsoft-com:vml" Requires="v">
                <p:oleObj spid="_x0000_s28692" name="Equation" r:id="rId3" imgW="114120" imgH="215640" progId="Equation.3">
                  <p:embed/>
                </p:oleObj>
              </mc:Choice>
              <mc:Fallback>
                <p:oleObj name="Equation" r:id="rId3" imgW="114120" imgH="215640" progId="Equation.3">
                  <p:embed/>
                  <p:pic>
                    <p:nvPicPr>
                      <p:cNvPr id="24" name="Object 3">
                        <a:extLst>
                          <a:ext uri="{FF2B5EF4-FFF2-40B4-BE49-F238E27FC236}">
                            <a16:creationId xmlns:a16="http://schemas.microsoft.com/office/drawing/2014/main" id="{EF0E244C-93FF-49B5-8566-5FD00F20F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592" y="3488531"/>
                        <a:ext cx="1174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Nhóm 2">
            <a:extLst>
              <a:ext uri="{FF2B5EF4-FFF2-40B4-BE49-F238E27FC236}">
                <a16:creationId xmlns:a16="http://schemas.microsoft.com/office/drawing/2014/main" id="{F5E68B33-3E9F-4E59-B5F6-2AB1C2A95881}"/>
              </a:ext>
            </a:extLst>
          </p:cNvPr>
          <p:cNvGrpSpPr>
            <a:grpSpLocks/>
          </p:cNvGrpSpPr>
          <p:nvPr/>
        </p:nvGrpSpPr>
        <p:grpSpPr bwMode="auto">
          <a:xfrm>
            <a:off x="1415480" y="476250"/>
            <a:ext cx="8745612" cy="5905500"/>
            <a:chOff x="278296" y="113327"/>
            <a:chExt cx="9307843" cy="6377637"/>
          </a:xfrm>
        </p:grpSpPr>
        <p:grpSp>
          <p:nvGrpSpPr>
            <p:cNvPr id="3" name="Nhóm 25">
              <a:extLst>
                <a:ext uri="{FF2B5EF4-FFF2-40B4-BE49-F238E27FC236}">
                  <a16:creationId xmlns:a16="http://schemas.microsoft.com/office/drawing/2014/main" id="{9ED74338-A798-4028-8F97-FE93A28AA8BF}"/>
                </a:ext>
              </a:extLst>
            </p:cNvPr>
            <p:cNvGrpSpPr>
              <a:grpSpLocks/>
            </p:cNvGrpSpPr>
            <p:nvPr/>
          </p:nvGrpSpPr>
          <p:grpSpPr bwMode="auto">
            <a:xfrm>
              <a:off x="331800" y="113327"/>
              <a:ext cx="9254339" cy="3061965"/>
              <a:chOff x="-456598" y="3428999"/>
              <a:chExt cx="9989234" cy="3061966"/>
            </a:xfrm>
          </p:grpSpPr>
          <p:pic>
            <p:nvPicPr>
              <p:cNvPr id="9" name="Picture 6" descr="Káº¿t quáº£ hÃ¬nh áº£nh cho thá»i tiáº¿t  icon">
                <a:extLst>
                  <a:ext uri="{FF2B5EF4-FFF2-40B4-BE49-F238E27FC236}">
                    <a16:creationId xmlns:a16="http://schemas.microsoft.com/office/drawing/2014/main" id="{A420A8B1-D9BD-41F3-98AE-15D9FBAADC03}"/>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6" descr="Káº¿t quáº£ hÃ¬nh áº£nh cho thá»i tiáº¿t  icon">
                <a:extLst>
                  <a:ext uri="{FF2B5EF4-FFF2-40B4-BE49-F238E27FC236}">
                    <a16:creationId xmlns:a16="http://schemas.microsoft.com/office/drawing/2014/main" id="{93949EDC-5553-480B-93E4-794721FA3D32}"/>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Picture 6" descr="Káº¿t quáº£ hÃ¬nh áº£nh cho thá»i tiáº¿t  icon">
                <a:extLst>
                  <a:ext uri="{FF2B5EF4-FFF2-40B4-BE49-F238E27FC236}">
                    <a16:creationId xmlns:a16="http://schemas.microsoft.com/office/drawing/2014/main" id="{02506AD9-0AA2-47EB-BC10-4205DDD3BBE5}"/>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2" name="Picture 6" descr="Káº¿t quáº£ hÃ¬nh áº£nh cho thá»i tiáº¿t  icon">
                <a:extLst>
                  <a:ext uri="{FF2B5EF4-FFF2-40B4-BE49-F238E27FC236}">
                    <a16:creationId xmlns:a16="http://schemas.microsoft.com/office/drawing/2014/main" id="{A773DE35-1DE7-4E95-A68F-62D17758CAFE}"/>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nvGrpSpPr>
            <p:cNvPr id="4" name="Nhóm 1">
              <a:extLst>
                <a:ext uri="{FF2B5EF4-FFF2-40B4-BE49-F238E27FC236}">
                  <a16:creationId xmlns:a16="http://schemas.microsoft.com/office/drawing/2014/main" id="{FB281F7C-63AE-4F94-BCA8-AECE7BC81466}"/>
                </a:ext>
              </a:extLst>
            </p:cNvPr>
            <p:cNvGrpSpPr>
              <a:grpSpLocks/>
            </p:cNvGrpSpPr>
            <p:nvPr/>
          </p:nvGrpSpPr>
          <p:grpSpPr bwMode="auto">
            <a:xfrm>
              <a:off x="278296" y="3428999"/>
              <a:ext cx="9254339" cy="3061965"/>
              <a:chOff x="-456598" y="3428999"/>
              <a:chExt cx="9989234" cy="3061966"/>
            </a:xfrm>
          </p:grpSpPr>
          <p:pic>
            <p:nvPicPr>
              <p:cNvPr id="5" name="Picture 6" descr="Káº¿t quáº£ hÃ¬nh áº£nh cho thá»i tiáº¿t  icon">
                <a:extLst>
                  <a:ext uri="{FF2B5EF4-FFF2-40B4-BE49-F238E27FC236}">
                    <a16:creationId xmlns:a16="http://schemas.microsoft.com/office/drawing/2014/main" id="{306D2E8C-82C0-4135-8193-9C2631D72464}"/>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6" descr="Káº¿t quáº£ hÃ¬nh áº£nh cho thá»i tiáº¿t  icon">
                <a:extLst>
                  <a:ext uri="{FF2B5EF4-FFF2-40B4-BE49-F238E27FC236}">
                    <a16:creationId xmlns:a16="http://schemas.microsoft.com/office/drawing/2014/main" id="{E217ECC4-D385-4502-ACAA-BF14077637D0}"/>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6" descr="Káº¿t quáº£ hÃ¬nh áº£nh cho thá»i tiáº¿t  icon">
                <a:extLst>
                  <a:ext uri="{FF2B5EF4-FFF2-40B4-BE49-F238E27FC236}">
                    <a16:creationId xmlns:a16="http://schemas.microsoft.com/office/drawing/2014/main" id="{EE65CE46-3D24-44D8-B63E-172163837DD9}"/>
                  </a:ext>
                </a:extLst>
              </p:cNvPr>
              <p:cNvPicPr>
                <a:picLocks noChangeAspect="1" noChangeArrowheads="1"/>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6" descr="Káº¿t quáº£ hÃ¬nh áº£nh cho thá»i tiáº¿t  icon">
                <a:extLst>
                  <a:ext uri="{FF2B5EF4-FFF2-40B4-BE49-F238E27FC236}">
                    <a16:creationId xmlns:a16="http://schemas.microsoft.com/office/drawing/2014/main" id="{88DC35FB-33AC-48D7-B9AB-186676686C74}"/>
                  </a:ext>
                </a:extLst>
              </p:cNvPr>
              <p:cNvPicPr>
                <a:picLocks noChangeAspect="1" noChangeArrowheads="1"/>
              </p:cNvPicPr>
              <p:nvPr/>
            </p:nvPicPr>
            <p:blipFill>
              <a:blip r:embed="rId6"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sp>
        <p:nvSpPr>
          <p:cNvPr id="14" name="TextBox 13">
            <a:extLst>
              <a:ext uri="{FF2B5EF4-FFF2-40B4-BE49-F238E27FC236}">
                <a16:creationId xmlns:a16="http://schemas.microsoft.com/office/drawing/2014/main" id="{AFE923C1-3FA3-411B-98DF-F6DD016AC3FE}"/>
              </a:ext>
            </a:extLst>
          </p:cNvPr>
          <p:cNvSpPr txBox="1"/>
          <p:nvPr/>
        </p:nvSpPr>
        <p:spPr>
          <a:xfrm>
            <a:off x="1579727" y="65457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11</a:t>
            </a:r>
          </a:p>
          <a:p>
            <a:pPr algn="ctr"/>
            <a:r>
              <a:rPr lang="vi-VN" sz="6000" b="1" dirty="0">
                <a:latin typeface="Arial" panose="020B0604020202020204" pitchFamily="34" charset="0"/>
                <a:cs typeface="Arial" panose="020B0604020202020204" pitchFamily="34" charset="0"/>
              </a:rPr>
              <a:t>Na</a:t>
            </a:r>
          </a:p>
          <a:p>
            <a:pPr algn="ctr"/>
            <a:r>
              <a:rPr lang="vi-VN" sz="2000" b="1" dirty="0">
                <a:latin typeface="Arial" panose="020B0604020202020204" pitchFamily="34" charset="0"/>
                <a:cs typeface="Arial" panose="020B0604020202020204" pitchFamily="34" charset="0"/>
              </a:rPr>
              <a:t>Sodium</a:t>
            </a:r>
          </a:p>
          <a:p>
            <a:pPr algn="ctr"/>
            <a:r>
              <a:rPr lang="vi-VN" sz="2000" b="1" dirty="0">
                <a:latin typeface="Arial" panose="020B0604020202020204" pitchFamily="34" charset="0"/>
                <a:cs typeface="Arial" panose="020B0604020202020204" pitchFamily="34" charset="0"/>
              </a:rPr>
              <a:t>23</a:t>
            </a:r>
          </a:p>
          <a:p>
            <a:pPr algn="ctr"/>
            <a:r>
              <a:rPr lang="vi-VN" sz="1400" b="1" dirty="0">
                <a:latin typeface="Arial" panose="020B0604020202020204" pitchFamily="34" charset="0"/>
                <a:cs typeface="Arial" panose="020B0604020202020204" pitchFamily="34" charset="0"/>
              </a:rPr>
              <a:t>Số e lớp ngoài cùng: 1</a:t>
            </a:r>
          </a:p>
        </p:txBody>
      </p:sp>
      <p:sp>
        <p:nvSpPr>
          <p:cNvPr id="15" name="TextBox 14">
            <a:extLst>
              <a:ext uri="{FF2B5EF4-FFF2-40B4-BE49-F238E27FC236}">
                <a16:creationId xmlns:a16="http://schemas.microsoft.com/office/drawing/2014/main" id="{86C6D59C-9CE8-45CF-877F-01593199B8B6}"/>
              </a:ext>
            </a:extLst>
          </p:cNvPr>
          <p:cNvSpPr txBox="1"/>
          <p:nvPr/>
        </p:nvSpPr>
        <p:spPr>
          <a:xfrm>
            <a:off x="3851786" y="65457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12</a:t>
            </a:r>
          </a:p>
          <a:p>
            <a:pPr algn="ctr"/>
            <a:r>
              <a:rPr lang="vi-VN" sz="6000" b="1" dirty="0">
                <a:latin typeface="Arial" panose="020B0604020202020204" pitchFamily="34" charset="0"/>
                <a:cs typeface="Arial" panose="020B0604020202020204" pitchFamily="34" charset="0"/>
              </a:rPr>
              <a:t>Mg</a:t>
            </a:r>
          </a:p>
          <a:p>
            <a:pPr algn="ctr"/>
            <a:r>
              <a:rPr lang="vi-VN" sz="2000" b="1" dirty="0">
                <a:latin typeface="Arial" panose="020B0604020202020204" pitchFamily="34" charset="0"/>
                <a:cs typeface="Arial" panose="020B0604020202020204" pitchFamily="34" charset="0"/>
              </a:rPr>
              <a:t>Magnesium</a:t>
            </a:r>
          </a:p>
          <a:p>
            <a:pPr algn="ctr"/>
            <a:r>
              <a:rPr lang="vi-VN" sz="2000" b="1" dirty="0">
                <a:latin typeface="Arial" panose="020B0604020202020204" pitchFamily="34" charset="0"/>
                <a:cs typeface="Arial" panose="020B0604020202020204" pitchFamily="34" charset="0"/>
              </a:rPr>
              <a:t>24</a:t>
            </a:r>
          </a:p>
          <a:p>
            <a:pPr algn="ctr"/>
            <a:r>
              <a:rPr lang="vi-VN" sz="1400" b="1" dirty="0">
                <a:latin typeface="Arial" panose="020B0604020202020204" pitchFamily="34" charset="0"/>
                <a:cs typeface="Arial" panose="020B0604020202020204" pitchFamily="34" charset="0"/>
              </a:rPr>
              <a:t>Số e lớp ngoài cùng: 2</a:t>
            </a:r>
          </a:p>
        </p:txBody>
      </p:sp>
      <p:sp>
        <p:nvSpPr>
          <p:cNvPr id="16" name="TextBox 15">
            <a:extLst>
              <a:ext uri="{FF2B5EF4-FFF2-40B4-BE49-F238E27FC236}">
                <a16:creationId xmlns:a16="http://schemas.microsoft.com/office/drawing/2014/main" id="{4847D842-D158-4B07-9483-C031DF6214B5}"/>
              </a:ext>
            </a:extLst>
          </p:cNvPr>
          <p:cNvSpPr txBox="1"/>
          <p:nvPr/>
        </p:nvSpPr>
        <p:spPr>
          <a:xfrm>
            <a:off x="6096000" y="67331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13</a:t>
            </a:r>
          </a:p>
          <a:p>
            <a:pPr algn="ctr"/>
            <a:r>
              <a:rPr lang="vi-VN" sz="6000" b="1" dirty="0">
                <a:latin typeface="Arial" panose="020B0604020202020204" pitchFamily="34" charset="0"/>
                <a:cs typeface="Arial" panose="020B0604020202020204" pitchFamily="34" charset="0"/>
              </a:rPr>
              <a:t>Al</a:t>
            </a:r>
          </a:p>
          <a:p>
            <a:pPr algn="ctr"/>
            <a:r>
              <a:rPr lang="vi-VN" sz="2000" b="1" dirty="0">
                <a:latin typeface="Arial" panose="020B0604020202020204" pitchFamily="34" charset="0"/>
                <a:cs typeface="Arial" panose="020B0604020202020204" pitchFamily="34" charset="0"/>
              </a:rPr>
              <a:t>Aluminium</a:t>
            </a:r>
          </a:p>
          <a:p>
            <a:pPr algn="ctr"/>
            <a:r>
              <a:rPr lang="vi-VN" sz="2000" b="1" dirty="0">
                <a:latin typeface="Arial" panose="020B0604020202020204" pitchFamily="34" charset="0"/>
                <a:cs typeface="Arial" panose="020B0604020202020204" pitchFamily="34" charset="0"/>
              </a:rPr>
              <a:t>27</a:t>
            </a:r>
          </a:p>
          <a:p>
            <a:pPr algn="ctr"/>
            <a:r>
              <a:rPr lang="vi-VN" sz="1400" b="1" dirty="0">
                <a:latin typeface="Arial" panose="020B0604020202020204" pitchFamily="34" charset="0"/>
                <a:cs typeface="Arial" panose="020B0604020202020204" pitchFamily="34" charset="0"/>
              </a:rPr>
              <a:t>Số e lớp ngoài cùng: 3</a:t>
            </a:r>
          </a:p>
        </p:txBody>
      </p:sp>
      <p:sp>
        <p:nvSpPr>
          <p:cNvPr id="17" name="TextBox 16">
            <a:extLst>
              <a:ext uri="{FF2B5EF4-FFF2-40B4-BE49-F238E27FC236}">
                <a16:creationId xmlns:a16="http://schemas.microsoft.com/office/drawing/2014/main" id="{25039BBB-53F4-4323-AA31-1BE98B1D855A}"/>
              </a:ext>
            </a:extLst>
          </p:cNvPr>
          <p:cNvSpPr txBox="1"/>
          <p:nvPr/>
        </p:nvSpPr>
        <p:spPr>
          <a:xfrm>
            <a:off x="8340989" y="673318"/>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14</a:t>
            </a:r>
          </a:p>
          <a:p>
            <a:pPr algn="ctr"/>
            <a:r>
              <a:rPr lang="vi-VN" sz="6000" b="1" dirty="0">
                <a:latin typeface="Arial" panose="020B0604020202020204" pitchFamily="34" charset="0"/>
                <a:cs typeface="Arial" panose="020B0604020202020204" pitchFamily="34" charset="0"/>
              </a:rPr>
              <a:t>Si</a:t>
            </a:r>
          </a:p>
          <a:p>
            <a:pPr algn="ctr"/>
            <a:r>
              <a:rPr lang="vi-VN" sz="2000" b="1" dirty="0">
                <a:latin typeface="Arial" panose="020B0604020202020204" pitchFamily="34" charset="0"/>
                <a:cs typeface="Arial" panose="020B0604020202020204" pitchFamily="34" charset="0"/>
              </a:rPr>
              <a:t>Silicon</a:t>
            </a:r>
          </a:p>
          <a:p>
            <a:pPr algn="ctr"/>
            <a:r>
              <a:rPr lang="vi-VN" sz="2000" b="1" dirty="0">
                <a:latin typeface="Arial" panose="020B0604020202020204" pitchFamily="34" charset="0"/>
                <a:cs typeface="Arial" panose="020B0604020202020204" pitchFamily="34" charset="0"/>
              </a:rPr>
              <a:t>28</a:t>
            </a:r>
          </a:p>
          <a:p>
            <a:pPr algn="ctr"/>
            <a:r>
              <a:rPr lang="vi-VN" sz="1400" b="1" dirty="0">
                <a:latin typeface="Arial" panose="020B0604020202020204" pitchFamily="34" charset="0"/>
                <a:cs typeface="Arial" panose="020B0604020202020204" pitchFamily="34" charset="0"/>
              </a:rPr>
              <a:t>Số e lớp ngoài cùng: 4</a:t>
            </a:r>
          </a:p>
        </p:txBody>
      </p:sp>
      <p:sp>
        <p:nvSpPr>
          <p:cNvPr id="19" name="TextBox 18">
            <a:extLst>
              <a:ext uri="{FF2B5EF4-FFF2-40B4-BE49-F238E27FC236}">
                <a16:creationId xmlns:a16="http://schemas.microsoft.com/office/drawing/2014/main" id="{0BD0D299-6506-4511-808E-5366D44FA4D7}"/>
              </a:ext>
            </a:extLst>
          </p:cNvPr>
          <p:cNvSpPr txBox="1"/>
          <p:nvPr/>
        </p:nvSpPr>
        <p:spPr>
          <a:xfrm>
            <a:off x="1465752" y="370919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15</a:t>
            </a:r>
          </a:p>
          <a:p>
            <a:pPr algn="ctr"/>
            <a:r>
              <a:rPr lang="vi-VN" sz="6000" b="1" dirty="0">
                <a:latin typeface="Arial" panose="020B0604020202020204" pitchFamily="34" charset="0"/>
                <a:cs typeface="Arial" panose="020B0604020202020204" pitchFamily="34" charset="0"/>
              </a:rPr>
              <a:t>P</a:t>
            </a:r>
          </a:p>
          <a:p>
            <a:pPr algn="ctr"/>
            <a:r>
              <a:rPr lang="vi-VN" sz="2000" b="1" dirty="0">
                <a:latin typeface="Arial" panose="020B0604020202020204" pitchFamily="34" charset="0"/>
                <a:cs typeface="Arial" panose="020B0604020202020204" pitchFamily="34" charset="0"/>
              </a:rPr>
              <a:t>Phosphorus</a:t>
            </a:r>
          </a:p>
          <a:p>
            <a:pPr algn="ctr"/>
            <a:r>
              <a:rPr lang="vi-VN" sz="2000" b="1" dirty="0">
                <a:latin typeface="Arial" panose="020B0604020202020204" pitchFamily="34" charset="0"/>
                <a:cs typeface="Arial" panose="020B0604020202020204" pitchFamily="34" charset="0"/>
              </a:rPr>
              <a:t>31</a:t>
            </a:r>
          </a:p>
          <a:p>
            <a:pPr algn="ctr"/>
            <a:r>
              <a:rPr lang="vi-VN" sz="1400" b="1" dirty="0">
                <a:latin typeface="Arial" panose="020B0604020202020204" pitchFamily="34" charset="0"/>
                <a:cs typeface="Arial" panose="020B0604020202020204" pitchFamily="34" charset="0"/>
              </a:rPr>
              <a:t>Số e lớp ngoài cùng: 5</a:t>
            </a:r>
          </a:p>
        </p:txBody>
      </p:sp>
      <p:sp>
        <p:nvSpPr>
          <p:cNvPr id="20" name="TextBox 19">
            <a:extLst>
              <a:ext uri="{FF2B5EF4-FFF2-40B4-BE49-F238E27FC236}">
                <a16:creationId xmlns:a16="http://schemas.microsoft.com/office/drawing/2014/main" id="{4154F14C-8B75-4E61-BD98-64DEE44B0ED0}"/>
              </a:ext>
            </a:extLst>
          </p:cNvPr>
          <p:cNvSpPr txBox="1"/>
          <p:nvPr/>
        </p:nvSpPr>
        <p:spPr>
          <a:xfrm>
            <a:off x="3737811" y="370919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16</a:t>
            </a:r>
          </a:p>
          <a:p>
            <a:pPr algn="ctr"/>
            <a:r>
              <a:rPr lang="vi-VN" sz="6000" b="1" dirty="0">
                <a:latin typeface="Arial" panose="020B0604020202020204" pitchFamily="34" charset="0"/>
                <a:cs typeface="Arial" panose="020B0604020202020204" pitchFamily="34" charset="0"/>
              </a:rPr>
              <a:t>S</a:t>
            </a:r>
          </a:p>
          <a:p>
            <a:pPr algn="ctr"/>
            <a:r>
              <a:rPr lang="vi-VN" sz="2000" b="1" dirty="0">
                <a:latin typeface="Arial" panose="020B0604020202020204" pitchFamily="34" charset="0"/>
                <a:cs typeface="Arial" panose="020B0604020202020204" pitchFamily="34" charset="0"/>
              </a:rPr>
              <a:t>Sulfur</a:t>
            </a:r>
          </a:p>
          <a:p>
            <a:pPr algn="ctr"/>
            <a:r>
              <a:rPr lang="vi-VN" sz="2000" b="1" dirty="0">
                <a:latin typeface="Arial" panose="020B0604020202020204" pitchFamily="34" charset="0"/>
                <a:cs typeface="Arial" panose="020B0604020202020204" pitchFamily="34" charset="0"/>
              </a:rPr>
              <a:t>32</a:t>
            </a:r>
          </a:p>
          <a:p>
            <a:pPr algn="ctr"/>
            <a:r>
              <a:rPr lang="vi-VN" sz="1400" b="1" dirty="0">
                <a:latin typeface="Arial" panose="020B0604020202020204" pitchFamily="34" charset="0"/>
                <a:cs typeface="Arial" panose="020B0604020202020204" pitchFamily="34" charset="0"/>
              </a:rPr>
              <a:t>Số e lớp ngoài cùng: 6</a:t>
            </a:r>
          </a:p>
        </p:txBody>
      </p:sp>
      <p:sp>
        <p:nvSpPr>
          <p:cNvPr id="21" name="TextBox 20">
            <a:extLst>
              <a:ext uri="{FF2B5EF4-FFF2-40B4-BE49-F238E27FC236}">
                <a16:creationId xmlns:a16="http://schemas.microsoft.com/office/drawing/2014/main" id="{479833CE-2672-443B-8574-E8D52DFAFBF3}"/>
              </a:ext>
            </a:extLst>
          </p:cNvPr>
          <p:cNvSpPr txBox="1"/>
          <p:nvPr/>
        </p:nvSpPr>
        <p:spPr>
          <a:xfrm>
            <a:off x="5982025" y="372793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17</a:t>
            </a:r>
          </a:p>
          <a:p>
            <a:pPr algn="ctr"/>
            <a:r>
              <a:rPr lang="vi-VN" sz="6000" b="1" dirty="0">
                <a:latin typeface="Arial" panose="020B0604020202020204" pitchFamily="34" charset="0"/>
                <a:cs typeface="Arial" panose="020B0604020202020204" pitchFamily="34" charset="0"/>
              </a:rPr>
              <a:t>Cl</a:t>
            </a:r>
          </a:p>
          <a:p>
            <a:pPr algn="ctr"/>
            <a:r>
              <a:rPr lang="vi-VN" sz="2000" b="1" dirty="0">
                <a:latin typeface="Arial" panose="020B0604020202020204" pitchFamily="34" charset="0"/>
                <a:cs typeface="Arial" panose="020B0604020202020204" pitchFamily="34" charset="0"/>
              </a:rPr>
              <a:t>Chlorine</a:t>
            </a:r>
          </a:p>
          <a:p>
            <a:pPr algn="ctr"/>
            <a:r>
              <a:rPr lang="vi-VN" sz="2000" b="1" dirty="0">
                <a:latin typeface="Arial" panose="020B0604020202020204" pitchFamily="34" charset="0"/>
                <a:cs typeface="Arial" panose="020B0604020202020204" pitchFamily="34" charset="0"/>
              </a:rPr>
              <a:t>35,5</a:t>
            </a:r>
          </a:p>
          <a:p>
            <a:pPr algn="ctr"/>
            <a:r>
              <a:rPr lang="vi-VN" sz="1400" b="1" dirty="0">
                <a:latin typeface="Arial" panose="020B0604020202020204" pitchFamily="34" charset="0"/>
                <a:cs typeface="Arial" panose="020B0604020202020204" pitchFamily="34" charset="0"/>
              </a:rPr>
              <a:t>Số e lớp ngoài cùng: 7</a:t>
            </a:r>
          </a:p>
        </p:txBody>
      </p:sp>
      <p:sp>
        <p:nvSpPr>
          <p:cNvPr id="22" name="TextBox 21">
            <a:extLst>
              <a:ext uri="{FF2B5EF4-FFF2-40B4-BE49-F238E27FC236}">
                <a16:creationId xmlns:a16="http://schemas.microsoft.com/office/drawing/2014/main" id="{65F27508-251F-4351-B4EB-916D4D50319D}"/>
              </a:ext>
            </a:extLst>
          </p:cNvPr>
          <p:cNvSpPr txBox="1"/>
          <p:nvPr/>
        </p:nvSpPr>
        <p:spPr>
          <a:xfrm>
            <a:off x="8227014" y="3727934"/>
            <a:ext cx="1769831" cy="2431435"/>
          </a:xfrm>
          <a:prstGeom prst="rect">
            <a:avLst/>
          </a:prstGeom>
          <a:noFill/>
        </p:spPr>
        <p:txBody>
          <a:bodyPr wrap="square">
            <a:spAutoFit/>
          </a:bodyPr>
          <a:lstStyle/>
          <a:p>
            <a:pPr algn="ctr"/>
            <a:r>
              <a:rPr lang="vi-VN" sz="2000" b="1" dirty="0">
                <a:latin typeface="Arial" panose="020B0604020202020204" pitchFamily="34" charset="0"/>
                <a:cs typeface="Arial" panose="020B0604020202020204" pitchFamily="34" charset="0"/>
              </a:rPr>
              <a:t>18</a:t>
            </a:r>
          </a:p>
          <a:p>
            <a:pPr algn="ctr"/>
            <a:r>
              <a:rPr lang="vi-VN" sz="6000" b="1" dirty="0">
                <a:latin typeface="Arial" panose="020B0604020202020204" pitchFamily="34" charset="0"/>
                <a:cs typeface="Arial" panose="020B0604020202020204" pitchFamily="34" charset="0"/>
              </a:rPr>
              <a:t>Ar</a:t>
            </a:r>
          </a:p>
          <a:p>
            <a:pPr algn="ctr"/>
            <a:r>
              <a:rPr lang="vi-VN" sz="2000" b="1" dirty="0">
                <a:latin typeface="Arial" panose="020B0604020202020204" pitchFamily="34" charset="0"/>
                <a:cs typeface="Arial" panose="020B0604020202020204" pitchFamily="34" charset="0"/>
              </a:rPr>
              <a:t>Argon</a:t>
            </a:r>
          </a:p>
          <a:p>
            <a:pPr algn="ctr"/>
            <a:r>
              <a:rPr lang="vi-VN" sz="2000" b="1" dirty="0">
                <a:latin typeface="Arial" panose="020B0604020202020204" pitchFamily="34" charset="0"/>
                <a:cs typeface="Arial" panose="020B0604020202020204" pitchFamily="34" charset="0"/>
              </a:rPr>
              <a:t>40</a:t>
            </a:r>
          </a:p>
          <a:p>
            <a:pPr algn="ctr"/>
            <a:r>
              <a:rPr lang="vi-VN" sz="1400" b="1" dirty="0">
                <a:latin typeface="Arial" panose="020B0604020202020204" pitchFamily="34" charset="0"/>
                <a:cs typeface="Arial" panose="020B0604020202020204" pitchFamily="34" charset="0"/>
              </a:rPr>
              <a:t>Số e lớp ngoài cùng: 8</a:t>
            </a:r>
          </a:p>
        </p:txBody>
      </p:sp>
    </p:spTree>
    <p:extLst>
      <p:ext uri="{BB962C8B-B14F-4D97-AF65-F5344CB8AC3E}">
        <p14:creationId xmlns:p14="http://schemas.microsoft.com/office/powerpoint/2010/main" val="27942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04CF4F-6030-2EEA-07B4-D9B2B389B064}"/>
              </a:ext>
            </a:extLst>
          </p:cNvPr>
          <p:cNvSpPr/>
          <p:nvPr/>
        </p:nvSpPr>
        <p:spPr>
          <a:xfrm>
            <a:off x="0" y="5583677"/>
            <a:ext cx="12192000" cy="1274323"/>
          </a:xfrm>
          <a:prstGeom prst="rect">
            <a:avLst/>
          </a:prstGeom>
          <a:solidFill>
            <a:srgbClr val="B5E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F08F1451-02E6-5F16-A4AF-7F3BEA5350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6" b="96333" l="3431" r="96913">
                        <a14:foregroundMark x1="31046" y1="8778" x2="42024" y2="8889"/>
                        <a14:foregroundMark x1="28816" y1="3667" x2="40309" y2="3556"/>
                        <a14:foregroundMark x1="40309" y1="3556" x2="48370" y2="3556"/>
                        <a14:foregroundMark x1="15094" y1="7000" x2="7376" y2="15889"/>
                        <a14:foregroundMark x1="7376" y1="15889" x2="6518" y2="22667"/>
                        <a14:foregroundMark x1="38422" y1="33333" x2="47856" y2="33667"/>
                        <a14:foregroundMark x1="33619" y1="34333" x2="45111" y2="36444"/>
                        <a14:foregroundMark x1="45111" y1="36444" x2="46141" y2="36444"/>
                        <a14:foregroundMark x1="76329" y1="34444" x2="81304" y2="34000"/>
                        <a14:foregroundMark x1="79417" y1="31444" x2="79760" y2="40000"/>
                        <a14:foregroundMark x1="79760" y1="40000" x2="89708" y2="37889"/>
                        <a14:foregroundMark x1="75986" y1="32889" x2="74443" y2="41222"/>
                        <a14:foregroundMark x1="74443" y1="41222" x2="77015" y2="52778"/>
                        <a14:foregroundMark x1="77015" y1="52778" x2="92110" y2="46111"/>
                        <a14:foregroundMark x1="92110" y1="46111" x2="92624" y2="33333"/>
                        <a14:foregroundMark x1="92624" y1="33333" x2="87307" y2="33889"/>
                        <a14:foregroundMark x1="77015" y1="32778" x2="72899" y2="39222"/>
                        <a14:foregroundMark x1="72899" y1="39222" x2="73928" y2="50556"/>
                        <a14:foregroundMark x1="73928" y1="50556" x2="86449" y2="55111"/>
                        <a14:foregroundMark x1="86449" y1="55111" x2="92796" y2="51667"/>
                        <a14:foregroundMark x1="94168" y1="31111" x2="96913" y2="45333"/>
                        <a14:foregroundMark x1="96913" y1="45333" x2="95197" y2="49778"/>
                        <a14:foregroundMark x1="29846" y1="91222" x2="29846" y2="91222"/>
                        <a14:foregroundMark x1="29331" y1="93444" x2="29331" y2="93444"/>
                        <a14:foregroundMark x1="43053" y1="93667" x2="43053" y2="93667"/>
                        <a14:foregroundMark x1="25386" y1="96444" x2="25386" y2="96444"/>
                        <a14:foregroundMark x1="3431" y1="53889" x2="3431" y2="53889"/>
                      </a14:backgroundRemoval>
                    </a14:imgEffect>
                  </a14:imgLayer>
                </a14:imgProps>
              </a:ext>
            </a:extLst>
          </a:blip>
          <a:stretch>
            <a:fillRect/>
          </a:stretch>
        </p:blipFill>
        <p:spPr>
          <a:xfrm>
            <a:off x="71255" y="819851"/>
            <a:ext cx="3382064" cy="5221026"/>
          </a:xfrm>
          <a:prstGeom prst="rect">
            <a:avLst/>
          </a:prstGeom>
        </p:spPr>
      </p:pic>
      <p:sp>
        <p:nvSpPr>
          <p:cNvPr id="6" name="TextBox 5">
            <a:extLst>
              <a:ext uri="{FF2B5EF4-FFF2-40B4-BE49-F238E27FC236}">
                <a16:creationId xmlns:a16="http://schemas.microsoft.com/office/drawing/2014/main" id="{9BC4FDC6-A455-F4EE-F834-53902D6B32A8}"/>
              </a:ext>
            </a:extLst>
          </p:cNvPr>
          <p:cNvSpPr txBox="1"/>
          <p:nvPr/>
        </p:nvSpPr>
        <p:spPr>
          <a:xfrm>
            <a:off x="2182158" y="2574889"/>
            <a:ext cx="1361872" cy="954107"/>
          </a:xfrm>
          <a:prstGeom prst="rect">
            <a:avLst/>
          </a:prstGeom>
          <a:noFill/>
        </p:spPr>
        <p:txBody>
          <a:bodyPr wrap="square" rtlCol="0">
            <a:spAutoFit/>
          </a:bodyPr>
          <a:lstStyle/>
          <a:p>
            <a:pPr algn="ctr"/>
            <a:r>
              <a:rPr lang="en-US" sz="2800" b="1" dirty="0">
                <a:solidFill>
                  <a:srgbClr val="FE504D"/>
                </a:solidFill>
                <a:latin typeface="Times New Roman" panose="02020603050405020304" pitchFamily="18" charset="0"/>
                <a:cs typeface="Times New Roman" panose="02020603050405020304" pitchFamily="18" charset="0"/>
              </a:rPr>
              <a:t>TỔNG KẾT</a:t>
            </a:r>
            <a:endParaRPr lang="vi-VN" sz="2800" b="1" dirty="0">
              <a:solidFill>
                <a:srgbClr val="FE504D"/>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B63B9B04-EDFE-B9C7-ABA1-2D0E756F584E}"/>
              </a:ext>
            </a:extLst>
          </p:cNvPr>
          <p:cNvGrpSpPr/>
          <p:nvPr/>
        </p:nvGrpSpPr>
        <p:grpSpPr>
          <a:xfrm>
            <a:off x="3438877" y="291830"/>
            <a:ext cx="914400" cy="914400"/>
            <a:chOff x="3715965" y="291830"/>
            <a:chExt cx="914400" cy="914400"/>
          </a:xfrm>
        </p:grpSpPr>
        <p:sp>
          <p:nvSpPr>
            <p:cNvPr id="7" name="Teardrop 6">
              <a:extLst>
                <a:ext uri="{FF2B5EF4-FFF2-40B4-BE49-F238E27FC236}">
                  <a16:creationId xmlns:a16="http://schemas.microsoft.com/office/drawing/2014/main" id="{1AA58EF9-B705-7660-28A8-49BC8C5EDF2F}"/>
                </a:ext>
              </a:extLst>
            </p:cNvPr>
            <p:cNvSpPr/>
            <p:nvPr/>
          </p:nvSpPr>
          <p:spPr>
            <a:xfrm>
              <a:off x="3715965" y="291830"/>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Graphic 8" descr="Paint brush">
              <a:extLst>
                <a:ext uri="{FF2B5EF4-FFF2-40B4-BE49-F238E27FC236}">
                  <a16:creationId xmlns:a16="http://schemas.microsoft.com/office/drawing/2014/main" id="{53BF0C33-40CB-D5EE-7FDD-8692FD9268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893495" y="369652"/>
              <a:ext cx="559340" cy="559340"/>
            </a:xfrm>
            <a:prstGeom prst="rect">
              <a:avLst/>
            </a:prstGeom>
          </p:spPr>
        </p:pic>
      </p:grpSp>
      <p:sp>
        <p:nvSpPr>
          <p:cNvPr id="11" name="TextBox 10">
            <a:extLst>
              <a:ext uri="{FF2B5EF4-FFF2-40B4-BE49-F238E27FC236}">
                <a16:creationId xmlns:a16="http://schemas.microsoft.com/office/drawing/2014/main" id="{F44AE6A8-11C7-186F-E9CF-74BF11E1DDD9}"/>
              </a:ext>
            </a:extLst>
          </p:cNvPr>
          <p:cNvSpPr txBox="1"/>
          <p:nvPr/>
        </p:nvSpPr>
        <p:spPr>
          <a:xfrm>
            <a:off x="4615922" y="219686"/>
            <a:ext cx="729898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323C651-9833-4258-4C1B-E41D51088157}"/>
              </a:ext>
            </a:extLst>
          </p:cNvPr>
          <p:cNvSpPr txBox="1"/>
          <p:nvPr/>
        </p:nvSpPr>
        <p:spPr>
          <a:xfrm>
            <a:off x="5343895" y="1551200"/>
            <a:ext cx="6848105"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eletron</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endParaRPr lang="vi-VN" sz="24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AAB42CF0-0CFE-BD30-00A8-73D748938CF1}"/>
              </a:ext>
            </a:extLst>
          </p:cNvPr>
          <p:cNvGrpSpPr/>
          <p:nvPr/>
        </p:nvGrpSpPr>
        <p:grpSpPr>
          <a:xfrm>
            <a:off x="4371130" y="1623344"/>
            <a:ext cx="914400" cy="914400"/>
            <a:chOff x="4528242" y="1660489"/>
            <a:chExt cx="914400" cy="914400"/>
          </a:xfrm>
        </p:grpSpPr>
        <p:sp>
          <p:nvSpPr>
            <p:cNvPr id="12" name="Teardrop 11">
              <a:extLst>
                <a:ext uri="{FF2B5EF4-FFF2-40B4-BE49-F238E27FC236}">
                  <a16:creationId xmlns:a16="http://schemas.microsoft.com/office/drawing/2014/main" id="{A75ECC25-FB2D-6884-7B83-2A1985867FC4}"/>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Paint brush">
              <a:extLst>
                <a:ext uri="{FF2B5EF4-FFF2-40B4-BE49-F238E27FC236}">
                  <a16:creationId xmlns:a16="http://schemas.microsoft.com/office/drawing/2014/main" id="{D9F95E7F-D719-C49B-5130-FE536E2FEE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34955" y="1724173"/>
              <a:ext cx="559340" cy="559340"/>
            </a:xfrm>
            <a:prstGeom prst="rect">
              <a:avLst/>
            </a:prstGeom>
          </p:spPr>
        </p:pic>
      </p:grpSp>
      <p:sp>
        <p:nvSpPr>
          <p:cNvPr id="17" name="TextBox 16">
            <a:extLst>
              <a:ext uri="{FF2B5EF4-FFF2-40B4-BE49-F238E27FC236}">
                <a16:creationId xmlns:a16="http://schemas.microsoft.com/office/drawing/2014/main" id="{088BD036-996B-A6A5-33F8-6820B832B741}"/>
              </a:ext>
            </a:extLst>
          </p:cNvPr>
          <p:cNvSpPr txBox="1"/>
          <p:nvPr/>
        </p:nvSpPr>
        <p:spPr>
          <a:xfrm>
            <a:off x="5474390" y="2928478"/>
            <a:ext cx="6279401"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chu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và </a:t>
            </a:r>
            <a:r>
              <a:rPr lang="en-US" sz="2400" dirty="0" err="1">
                <a:latin typeface="Times New Roman" panose="02020603050405020304" pitchFamily="18" charset="0"/>
                <a:cs typeface="Times New Roman" panose="02020603050405020304" pitchFamily="18" charset="0"/>
              </a:rPr>
              <a:t>nhóm</a:t>
            </a:r>
            <a:endParaRPr lang="vi-VN" sz="2400"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53C0FFA8-B50F-7C40-33FD-2C1BA727D628}"/>
              </a:ext>
            </a:extLst>
          </p:cNvPr>
          <p:cNvGrpSpPr/>
          <p:nvPr/>
        </p:nvGrpSpPr>
        <p:grpSpPr>
          <a:xfrm>
            <a:off x="4501625" y="3000622"/>
            <a:ext cx="914400" cy="914400"/>
            <a:chOff x="4528242" y="1660489"/>
            <a:chExt cx="914400" cy="914400"/>
          </a:xfrm>
        </p:grpSpPr>
        <p:sp>
          <p:nvSpPr>
            <p:cNvPr id="19" name="Teardrop 18">
              <a:extLst>
                <a:ext uri="{FF2B5EF4-FFF2-40B4-BE49-F238E27FC236}">
                  <a16:creationId xmlns:a16="http://schemas.microsoft.com/office/drawing/2014/main" id="{FFFE0CBA-7D18-3008-E522-A6FD6B0F6E4E}"/>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Graphic 19" descr="Paint brush">
              <a:extLst>
                <a:ext uri="{FF2B5EF4-FFF2-40B4-BE49-F238E27FC236}">
                  <a16:creationId xmlns:a16="http://schemas.microsoft.com/office/drawing/2014/main" id="{7F89CFD5-670F-1322-7E2E-DB540F8961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34955" y="1724173"/>
              <a:ext cx="559340" cy="559340"/>
            </a:xfrm>
            <a:prstGeom prst="rect">
              <a:avLst/>
            </a:prstGeom>
          </p:spPr>
        </p:pic>
      </p:grpSp>
      <p:sp>
        <p:nvSpPr>
          <p:cNvPr id="21" name="TextBox 20">
            <a:extLst>
              <a:ext uri="{FF2B5EF4-FFF2-40B4-BE49-F238E27FC236}">
                <a16:creationId xmlns:a16="http://schemas.microsoft.com/office/drawing/2014/main" id="{D43476F6-7D89-16B6-C004-5FE92EDA426C}"/>
              </a:ext>
            </a:extLst>
          </p:cNvPr>
          <p:cNvSpPr txBox="1"/>
          <p:nvPr/>
        </p:nvSpPr>
        <p:spPr>
          <a:xfrm>
            <a:off x="4406974" y="4232310"/>
            <a:ext cx="7723544" cy="156966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BTH,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IA; IIA; IIIA và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VA; VIA; VIIA,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VIIA </a:t>
            </a:r>
            <a:endParaRPr lang="vi-VN" sz="24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6085A24B-49D8-3CB8-925F-DED9A8760918}"/>
              </a:ext>
            </a:extLst>
          </p:cNvPr>
          <p:cNvGrpSpPr/>
          <p:nvPr/>
        </p:nvGrpSpPr>
        <p:grpSpPr>
          <a:xfrm>
            <a:off x="3438877" y="4483040"/>
            <a:ext cx="914400" cy="914400"/>
            <a:chOff x="4528242" y="1660489"/>
            <a:chExt cx="914400" cy="914400"/>
          </a:xfrm>
        </p:grpSpPr>
        <p:sp>
          <p:nvSpPr>
            <p:cNvPr id="23" name="Teardrop 22">
              <a:extLst>
                <a:ext uri="{FF2B5EF4-FFF2-40B4-BE49-F238E27FC236}">
                  <a16:creationId xmlns:a16="http://schemas.microsoft.com/office/drawing/2014/main" id="{A9862F02-0438-68A8-8495-0BC0BEE0E98F}"/>
                </a:ext>
              </a:extLst>
            </p:cNvPr>
            <p:cNvSpPr/>
            <p:nvPr/>
          </p:nvSpPr>
          <p:spPr>
            <a:xfrm>
              <a:off x="4528242" y="1660489"/>
              <a:ext cx="914400" cy="914400"/>
            </a:xfrm>
            <a:prstGeom prst="teardrop">
              <a:avLst/>
            </a:prstGeom>
            <a:solidFill>
              <a:srgbClr val="FF9AA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Graphic 23" descr="Paint brush">
              <a:extLst>
                <a:ext uri="{FF2B5EF4-FFF2-40B4-BE49-F238E27FC236}">
                  <a16:creationId xmlns:a16="http://schemas.microsoft.com/office/drawing/2014/main" id="{D0AE3AD6-E751-DFCF-153F-32503DB41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34955" y="1724173"/>
              <a:ext cx="559340" cy="559340"/>
            </a:xfrm>
            <a:prstGeom prst="rect">
              <a:avLst/>
            </a:prstGeom>
          </p:spPr>
        </p:pic>
      </p:grpSp>
    </p:spTree>
    <p:extLst>
      <p:ext uri="{BB962C8B-B14F-4D97-AF65-F5344CB8AC3E}">
        <p14:creationId xmlns:p14="http://schemas.microsoft.com/office/powerpoint/2010/main" val="330401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dirty="0"/>
              <a:t/>
            </a: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0"/>
            <a:ext cx="12182231" cy="5460274"/>
          </a:xfrm>
          <a:prstGeom prst="rect">
            <a:avLst/>
          </a:prstGeom>
        </p:spPr>
      </p:pic>
      <p:sp>
        <p:nvSpPr>
          <p:cNvPr id="6" name="TextBox 5">
            <a:extLst>
              <a:ext uri="{FF2B5EF4-FFF2-40B4-BE49-F238E27FC236}">
                <a16:creationId xmlns:a16="http://schemas.microsoft.com/office/drawing/2014/main" id="{99C4AD29-6D81-2D08-C3C9-E947C0457DB2}"/>
              </a:ext>
            </a:extLst>
          </p:cNvPr>
          <p:cNvSpPr txBox="1"/>
          <p:nvPr/>
        </p:nvSpPr>
        <p:spPr>
          <a:xfrm>
            <a:off x="0" y="5657671"/>
            <a:ext cx="11746233" cy="830997"/>
          </a:xfrm>
          <a:prstGeom prst="rect">
            <a:avLst/>
          </a:prstGeom>
          <a:noFill/>
        </p:spPr>
        <p:txBody>
          <a:bodyPr wrap="square" rtlCol="0">
            <a:spAutoFit/>
          </a:bodyPr>
          <a:lstStyle/>
          <a:p>
            <a:r>
              <a:rPr lang="vi-VN" sz="2400" b="1" i="0" dirty="0" err="1">
                <a:solidFill>
                  <a:srgbClr val="222222"/>
                </a:solidFill>
                <a:effectLst/>
              </a:rPr>
              <a:t>Gắn</a:t>
            </a:r>
            <a:r>
              <a:rPr lang="vi-VN" sz="2400" b="1" i="0" dirty="0">
                <a:solidFill>
                  <a:srgbClr val="222222"/>
                </a:solidFill>
                <a:effectLst/>
              </a:rPr>
              <a:t> </a:t>
            </a:r>
            <a:r>
              <a:rPr lang="vi-VN" sz="2400" b="1" i="0" dirty="0" err="1">
                <a:solidFill>
                  <a:srgbClr val="222222"/>
                </a:solidFill>
                <a:effectLst/>
              </a:rPr>
              <a:t>các</a:t>
            </a:r>
            <a:r>
              <a:rPr lang="vi-VN" sz="2400" b="1" i="0" dirty="0">
                <a:solidFill>
                  <a:srgbClr val="222222"/>
                </a:solidFill>
                <a:effectLst/>
              </a:rPr>
              <a:t> </a:t>
            </a:r>
            <a:r>
              <a:rPr lang="vi-VN" sz="2400" b="1" i="0" dirty="0" err="1">
                <a:solidFill>
                  <a:srgbClr val="222222"/>
                </a:solidFill>
                <a:effectLst/>
              </a:rPr>
              <a:t>thẻ</a:t>
            </a:r>
            <a:r>
              <a:rPr lang="vi-VN" sz="2400" b="1" i="0" dirty="0">
                <a:solidFill>
                  <a:srgbClr val="222222"/>
                </a:solidFill>
                <a:effectLst/>
              </a:rPr>
              <a:t> </a:t>
            </a:r>
            <a:r>
              <a:rPr lang="vi-VN" sz="2400" b="1" i="0" dirty="0" err="1">
                <a:solidFill>
                  <a:srgbClr val="222222"/>
                </a:solidFill>
                <a:effectLst/>
              </a:rPr>
              <a:t>vào</a:t>
            </a:r>
            <a:r>
              <a:rPr lang="vi-VN" sz="2400" b="1" i="0" dirty="0">
                <a:solidFill>
                  <a:srgbClr val="222222"/>
                </a:solidFill>
                <a:effectLst/>
              </a:rPr>
              <a:t> </a:t>
            </a:r>
            <a:r>
              <a:rPr lang="vi-VN" sz="2400" b="1" i="0" dirty="0" err="1">
                <a:solidFill>
                  <a:srgbClr val="222222"/>
                </a:solidFill>
                <a:effectLst/>
              </a:rPr>
              <a:t>bảng</a:t>
            </a:r>
            <a:r>
              <a:rPr lang="vi-VN" sz="2400" b="1" i="0" dirty="0">
                <a:solidFill>
                  <a:srgbClr val="222222"/>
                </a:solidFill>
                <a:effectLst/>
              </a:rPr>
              <a:t> </a:t>
            </a:r>
            <a:r>
              <a:rPr lang="vi-VN" sz="2400" b="1" i="0" dirty="0" err="1">
                <a:solidFill>
                  <a:srgbClr val="222222"/>
                </a:solidFill>
                <a:effectLst/>
              </a:rPr>
              <a:t>mẫu</a:t>
            </a:r>
            <a:r>
              <a:rPr lang="vi-VN" sz="2400" b="1" i="0" dirty="0">
                <a:solidFill>
                  <a:srgbClr val="222222"/>
                </a:solidFill>
                <a:effectLst/>
              </a:rPr>
              <a:t> ở trên </a:t>
            </a:r>
            <a:r>
              <a:rPr lang="vi-VN" sz="2400" b="1" i="0" dirty="0" err="1">
                <a:solidFill>
                  <a:srgbClr val="222222"/>
                </a:solidFill>
                <a:effectLst/>
              </a:rPr>
              <a:t>từ</a:t>
            </a:r>
            <a:r>
              <a:rPr lang="vi-VN" sz="2400" b="1" i="0" dirty="0">
                <a:solidFill>
                  <a:srgbClr val="222222"/>
                </a:solidFill>
                <a:effectLst/>
              </a:rPr>
              <a:t> </a:t>
            </a:r>
            <a:r>
              <a:rPr lang="vi-VN" sz="2400" b="1" i="0" dirty="0" err="1">
                <a:solidFill>
                  <a:srgbClr val="222222"/>
                </a:solidFill>
                <a:effectLst/>
              </a:rPr>
              <a:t>trái</a:t>
            </a:r>
            <a:r>
              <a:rPr lang="vi-VN" sz="2400" b="1" i="0" dirty="0">
                <a:solidFill>
                  <a:srgbClr val="222222"/>
                </a:solidFill>
                <a:effectLst/>
              </a:rPr>
              <a:t> qua </a:t>
            </a:r>
            <a:r>
              <a:rPr lang="vi-VN" sz="2400" b="1" i="0" dirty="0" err="1">
                <a:solidFill>
                  <a:srgbClr val="222222"/>
                </a:solidFill>
                <a:effectLst/>
              </a:rPr>
              <a:t>phải</a:t>
            </a:r>
            <a:r>
              <a:rPr lang="vi-VN" sz="2400" b="1" i="0" dirty="0">
                <a:solidFill>
                  <a:srgbClr val="222222"/>
                </a:solidFill>
                <a:effectLst/>
              </a:rPr>
              <a:t>, </a:t>
            </a:r>
            <a:r>
              <a:rPr lang="vi-VN" sz="2400" b="1" i="0" dirty="0" err="1">
                <a:solidFill>
                  <a:srgbClr val="222222"/>
                </a:solidFill>
                <a:effectLst/>
              </a:rPr>
              <a:t>từ</a:t>
            </a:r>
            <a:r>
              <a:rPr lang="vi-VN" sz="2400" b="1" i="0" dirty="0">
                <a:solidFill>
                  <a:srgbClr val="222222"/>
                </a:solidFill>
                <a:effectLst/>
              </a:rPr>
              <a:t> trên </a:t>
            </a:r>
            <a:r>
              <a:rPr lang="vi-VN" sz="2400" b="1" i="0" dirty="0" err="1">
                <a:solidFill>
                  <a:srgbClr val="222222"/>
                </a:solidFill>
                <a:effectLst/>
              </a:rPr>
              <a:t>xuống</a:t>
            </a:r>
            <a:r>
              <a:rPr lang="vi-VN" sz="2400" b="1" i="0" dirty="0">
                <a:solidFill>
                  <a:srgbClr val="222222"/>
                </a:solidFill>
                <a:effectLst/>
              </a:rPr>
              <a:t> </a:t>
            </a:r>
            <a:r>
              <a:rPr lang="vi-VN" sz="2400" b="1" i="0" dirty="0" err="1">
                <a:solidFill>
                  <a:srgbClr val="222222"/>
                </a:solidFill>
                <a:effectLst/>
              </a:rPr>
              <a:t>dưới</a:t>
            </a:r>
            <a:r>
              <a:rPr lang="vi-VN" sz="2400" b="1" i="0" dirty="0">
                <a:solidFill>
                  <a:srgbClr val="222222"/>
                </a:solidFill>
                <a:effectLst/>
              </a:rPr>
              <a:t>, </a:t>
            </a:r>
            <a:r>
              <a:rPr lang="vi-VN" sz="2400" b="1" i="0" dirty="0" err="1">
                <a:solidFill>
                  <a:srgbClr val="222222"/>
                </a:solidFill>
                <a:effectLst/>
              </a:rPr>
              <a:t>mỗi</a:t>
            </a:r>
            <a:r>
              <a:rPr lang="vi-VN" sz="2400" b="1" i="0" dirty="0">
                <a:solidFill>
                  <a:srgbClr val="222222"/>
                </a:solidFill>
                <a:effectLst/>
              </a:rPr>
              <a:t> </a:t>
            </a:r>
            <a:r>
              <a:rPr lang="vi-VN" sz="2400" b="1" i="0" dirty="0" err="1">
                <a:solidFill>
                  <a:srgbClr val="222222"/>
                </a:solidFill>
                <a:effectLst/>
              </a:rPr>
              <a:t>thẻ</a:t>
            </a:r>
            <a:r>
              <a:rPr lang="vi-VN" sz="2400" b="1" i="0" dirty="0">
                <a:solidFill>
                  <a:srgbClr val="222222"/>
                </a:solidFill>
                <a:effectLst/>
              </a:rPr>
              <a:t> </a:t>
            </a:r>
            <a:r>
              <a:rPr lang="vi-VN" sz="2400" b="1" i="0" dirty="0" err="1">
                <a:solidFill>
                  <a:srgbClr val="222222"/>
                </a:solidFill>
                <a:effectLst/>
              </a:rPr>
              <a:t>vào</a:t>
            </a:r>
            <a:r>
              <a:rPr lang="vi-VN" sz="2400" b="1" i="0" dirty="0">
                <a:solidFill>
                  <a:srgbClr val="222222"/>
                </a:solidFill>
                <a:effectLst/>
              </a:rPr>
              <a:t> 1 ô theo </a:t>
            </a:r>
            <a:r>
              <a:rPr lang="vi-VN" sz="2400" b="1" i="0" dirty="0" err="1">
                <a:solidFill>
                  <a:srgbClr val="222222"/>
                </a:solidFill>
                <a:effectLst/>
              </a:rPr>
              <a:t>chiều</a:t>
            </a:r>
            <a:r>
              <a:rPr lang="vi-VN" sz="2400" b="1" i="0" dirty="0">
                <a:solidFill>
                  <a:srgbClr val="222222"/>
                </a:solidFill>
                <a:effectLst/>
              </a:rPr>
              <a:t> tăng </a:t>
            </a:r>
            <a:r>
              <a:rPr lang="vi-VN" sz="2400" b="1" i="0" dirty="0" err="1">
                <a:solidFill>
                  <a:srgbClr val="222222"/>
                </a:solidFill>
                <a:effectLst/>
              </a:rPr>
              <a:t>dần</a:t>
            </a:r>
            <a:r>
              <a:rPr lang="vi-VN" sz="2400" b="1" i="0" dirty="0">
                <a:solidFill>
                  <a:srgbClr val="222222"/>
                </a:solidFill>
                <a:effectLst/>
              </a:rPr>
              <a:t> </a:t>
            </a:r>
            <a:r>
              <a:rPr lang="vi-VN" sz="2400" b="1" i="0" dirty="0" err="1">
                <a:solidFill>
                  <a:srgbClr val="222222"/>
                </a:solidFill>
                <a:effectLst/>
              </a:rPr>
              <a:t>số</a:t>
            </a:r>
            <a:r>
              <a:rPr lang="vi-VN" sz="2400" b="1" i="0" dirty="0">
                <a:solidFill>
                  <a:srgbClr val="222222"/>
                </a:solidFill>
                <a:effectLst/>
              </a:rPr>
              <a:t> đơn </a:t>
            </a:r>
            <a:r>
              <a:rPr lang="vi-VN" sz="2400" b="1" i="0" dirty="0" err="1">
                <a:solidFill>
                  <a:srgbClr val="222222"/>
                </a:solidFill>
                <a:effectLst/>
              </a:rPr>
              <a:t>vị</a:t>
            </a:r>
            <a:r>
              <a:rPr lang="vi-VN" sz="2400" b="1" i="0" dirty="0">
                <a:solidFill>
                  <a:srgbClr val="222222"/>
                </a:solidFill>
                <a:effectLst/>
              </a:rPr>
              <a:t> </a:t>
            </a:r>
            <a:r>
              <a:rPr lang="vi-VN" sz="2400" b="1" i="0" dirty="0" err="1">
                <a:solidFill>
                  <a:srgbClr val="222222"/>
                </a:solidFill>
                <a:effectLst/>
              </a:rPr>
              <a:t>điện</a:t>
            </a:r>
            <a:r>
              <a:rPr lang="vi-VN" sz="2400" b="1" i="0" dirty="0">
                <a:solidFill>
                  <a:srgbClr val="222222"/>
                </a:solidFill>
                <a:effectLst/>
              </a:rPr>
              <a:t> </a:t>
            </a:r>
            <a:r>
              <a:rPr lang="vi-VN" sz="2400" b="1" i="0" dirty="0" err="1">
                <a:solidFill>
                  <a:srgbClr val="222222"/>
                </a:solidFill>
                <a:effectLst/>
              </a:rPr>
              <a:t>tích</a:t>
            </a:r>
            <a:r>
              <a:rPr lang="vi-VN" sz="2400" b="1" i="0" dirty="0">
                <a:solidFill>
                  <a:srgbClr val="222222"/>
                </a:solidFill>
                <a:effectLst/>
              </a:rPr>
              <a:t> </a:t>
            </a:r>
            <a:r>
              <a:rPr lang="vi-VN" sz="2400" b="1" i="0" dirty="0" err="1">
                <a:solidFill>
                  <a:srgbClr val="222222"/>
                </a:solidFill>
                <a:effectLst/>
              </a:rPr>
              <a:t>hạt</a:t>
            </a:r>
            <a:r>
              <a:rPr lang="vi-VN" sz="2400" b="1" i="0" dirty="0">
                <a:solidFill>
                  <a:srgbClr val="222222"/>
                </a:solidFill>
                <a:effectLst/>
              </a:rPr>
              <a:t> nhân </a:t>
            </a:r>
            <a:r>
              <a:rPr lang="vi-VN" sz="2400" b="1" i="0" dirty="0" err="1">
                <a:solidFill>
                  <a:srgbClr val="222222"/>
                </a:solidFill>
                <a:effectLst/>
              </a:rPr>
              <a:t>của</a:t>
            </a:r>
            <a:r>
              <a:rPr lang="vi-VN" sz="2400" b="1" i="0" dirty="0">
                <a:solidFill>
                  <a:srgbClr val="222222"/>
                </a:solidFill>
                <a:effectLst/>
              </a:rPr>
              <a:t> </a:t>
            </a:r>
            <a:r>
              <a:rPr lang="vi-VN" sz="2400" b="1" i="0" dirty="0" err="1">
                <a:solidFill>
                  <a:srgbClr val="222222"/>
                </a:solidFill>
                <a:effectLst/>
              </a:rPr>
              <a:t>các</a:t>
            </a:r>
            <a:r>
              <a:rPr lang="vi-VN" sz="2400" b="1" i="0" dirty="0">
                <a:solidFill>
                  <a:srgbClr val="222222"/>
                </a:solidFill>
                <a:effectLst/>
              </a:rPr>
              <a:t> nguyên </a:t>
            </a:r>
            <a:r>
              <a:rPr lang="vi-VN" sz="2400" b="1" i="0" dirty="0" err="1">
                <a:solidFill>
                  <a:srgbClr val="222222"/>
                </a:solidFill>
                <a:effectLst/>
              </a:rPr>
              <a:t>tố</a:t>
            </a:r>
            <a:r>
              <a:rPr lang="vi-VN" sz="2400" b="1" i="0" dirty="0">
                <a:solidFill>
                  <a:srgbClr val="222222"/>
                </a:solidFill>
                <a:effectLst/>
              </a:rPr>
              <a:t>?</a:t>
            </a:r>
            <a:endParaRPr lang="vi-VN" sz="2400" b="1" dirty="0"/>
          </a:p>
        </p:txBody>
      </p:sp>
    </p:spTree>
    <p:extLst>
      <p:ext uri="{BB962C8B-B14F-4D97-AF65-F5344CB8AC3E}">
        <p14:creationId xmlns:p14="http://schemas.microsoft.com/office/powerpoint/2010/main" val="1829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26CF941-8E7D-C9DC-4B9D-8385820DC8FF}"/>
              </a:ext>
            </a:extLst>
          </p:cNvPr>
          <p:cNvGraphicFramePr>
            <a:graphicFrameLocks noGrp="1"/>
          </p:cNvGraphicFramePr>
          <p:nvPr>
            <p:extLst>
              <p:ext uri="{D42A27DB-BD31-4B8C-83A1-F6EECF244321}">
                <p14:modId xmlns:p14="http://schemas.microsoft.com/office/powerpoint/2010/main" val="621203128"/>
              </p:ext>
            </p:extLst>
          </p:nvPr>
        </p:nvGraphicFramePr>
        <p:xfrm>
          <a:off x="0" y="0"/>
          <a:ext cx="12192000" cy="501143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817781883"/>
                    </a:ext>
                  </a:extLst>
                </a:gridCol>
                <a:gridCol w="1524000">
                  <a:extLst>
                    <a:ext uri="{9D8B030D-6E8A-4147-A177-3AD203B41FA5}">
                      <a16:colId xmlns:a16="http://schemas.microsoft.com/office/drawing/2014/main" val="1722172328"/>
                    </a:ext>
                  </a:extLst>
                </a:gridCol>
                <a:gridCol w="1524000">
                  <a:extLst>
                    <a:ext uri="{9D8B030D-6E8A-4147-A177-3AD203B41FA5}">
                      <a16:colId xmlns:a16="http://schemas.microsoft.com/office/drawing/2014/main" val="1669362188"/>
                    </a:ext>
                  </a:extLst>
                </a:gridCol>
                <a:gridCol w="1524000">
                  <a:extLst>
                    <a:ext uri="{9D8B030D-6E8A-4147-A177-3AD203B41FA5}">
                      <a16:colId xmlns:a16="http://schemas.microsoft.com/office/drawing/2014/main" val="3133638900"/>
                    </a:ext>
                  </a:extLst>
                </a:gridCol>
                <a:gridCol w="1524000">
                  <a:extLst>
                    <a:ext uri="{9D8B030D-6E8A-4147-A177-3AD203B41FA5}">
                      <a16:colId xmlns:a16="http://schemas.microsoft.com/office/drawing/2014/main" val="2750084568"/>
                    </a:ext>
                  </a:extLst>
                </a:gridCol>
                <a:gridCol w="1524000">
                  <a:extLst>
                    <a:ext uri="{9D8B030D-6E8A-4147-A177-3AD203B41FA5}">
                      <a16:colId xmlns:a16="http://schemas.microsoft.com/office/drawing/2014/main" val="3765799450"/>
                    </a:ext>
                  </a:extLst>
                </a:gridCol>
                <a:gridCol w="1524000">
                  <a:extLst>
                    <a:ext uri="{9D8B030D-6E8A-4147-A177-3AD203B41FA5}">
                      <a16:colId xmlns:a16="http://schemas.microsoft.com/office/drawing/2014/main" val="3461462863"/>
                    </a:ext>
                  </a:extLst>
                </a:gridCol>
                <a:gridCol w="1524000">
                  <a:extLst>
                    <a:ext uri="{9D8B030D-6E8A-4147-A177-3AD203B41FA5}">
                      <a16:colId xmlns:a16="http://schemas.microsoft.com/office/drawing/2014/main" val="874723946"/>
                    </a:ext>
                  </a:extLst>
                </a:gridCol>
              </a:tblGrid>
              <a:tr h="1670479">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4006480483"/>
                  </a:ext>
                </a:extLst>
              </a:tr>
              <a:tr h="1670479">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2487586990"/>
                  </a:ext>
                </a:extLst>
              </a:tr>
              <a:tr h="1670479">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tc>
                  <a:txBody>
                    <a:bodyPr/>
                    <a:lstStyle/>
                    <a:p>
                      <a:endParaRPr lang="vi-VN"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5BDC2"/>
                    </a:solidFill>
                  </a:tcPr>
                </a:tc>
                <a:extLst>
                  <a:ext uri="{0D108BD9-81ED-4DB2-BD59-A6C34878D82A}">
                    <a16:rowId xmlns:a16="http://schemas.microsoft.com/office/drawing/2014/main" val="3317256406"/>
                  </a:ext>
                </a:extLst>
              </a:tr>
            </a:tbl>
          </a:graphicData>
        </a:graphic>
      </p:graphicFrame>
      <p:grpSp>
        <p:nvGrpSpPr>
          <p:cNvPr id="18" name="Group 17">
            <a:extLst>
              <a:ext uri="{FF2B5EF4-FFF2-40B4-BE49-F238E27FC236}">
                <a16:creationId xmlns:a16="http://schemas.microsoft.com/office/drawing/2014/main" id="{F7962C30-A4BA-F98C-F691-9C1F4BC312CF}"/>
              </a:ext>
            </a:extLst>
          </p:cNvPr>
          <p:cNvGrpSpPr/>
          <p:nvPr/>
        </p:nvGrpSpPr>
        <p:grpSpPr>
          <a:xfrm>
            <a:off x="0" y="0"/>
            <a:ext cx="1524000" cy="1729847"/>
            <a:chOff x="1887794" y="4837017"/>
            <a:chExt cx="1524000" cy="1729847"/>
          </a:xfrm>
        </p:grpSpPr>
        <p:sp>
          <p:nvSpPr>
            <p:cNvPr id="7" name="Rectangle 6">
              <a:extLst>
                <a:ext uri="{FF2B5EF4-FFF2-40B4-BE49-F238E27FC236}">
                  <a16:creationId xmlns:a16="http://schemas.microsoft.com/office/drawing/2014/main" id="{BE0B53FB-0822-3E4C-A59C-3F3DBE7F2736}"/>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 name="TextBox 11">
              <a:extLst>
                <a:ext uri="{FF2B5EF4-FFF2-40B4-BE49-F238E27FC236}">
                  <a16:creationId xmlns:a16="http://schemas.microsoft.com/office/drawing/2014/main" id="{A724475F-325A-20E0-A9DE-88AC466AFF1E}"/>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a:t>
              </a:r>
              <a:endParaRPr lang="vi-VN" sz="1400" dirty="0"/>
            </a:p>
          </p:txBody>
        </p:sp>
        <p:sp>
          <p:nvSpPr>
            <p:cNvPr id="13" name="TextBox 12">
              <a:extLst>
                <a:ext uri="{FF2B5EF4-FFF2-40B4-BE49-F238E27FC236}">
                  <a16:creationId xmlns:a16="http://schemas.microsoft.com/office/drawing/2014/main" id="{92D233C5-492A-48E7-2D96-12616F925909}"/>
                </a:ext>
              </a:extLst>
            </p:cNvPr>
            <p:cNvSpPr txBox="1"/>
            <p:nvPr/>
          </p:nvSpPr>
          <p:spPr>
            <a:xfrm>
              <a:off x="2458065" y="5045226"/>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a:t>
              </a:r>
              <a:endParaRPr lang="vi-VN" sz="2000" dirty="0"/>
            </a:p>
          </p:txBody>
        </p:sp>
        <p:sp>
          <p:nvSpPr>
            <p:cNvPr id="14" name="TextBox 13">
              <a:extLst>
                <a:ext uri="{FF2B5EF4-FFF2-40B4-BE49-F238E27FC236}">
                  <a16:creationId xmlns:a16="http://schemas.microsoft.com/office/drawing/2014/main" id="{C4A1169C-9A37-B10B-0244-9D4B91B21027}"/>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Hydrogen</a:t>
              </a:r>
              <a:endParaRPr lang="vi-VN" dirty="0"/>
            </a:p>
          </p:txBody>
        </p:sp>
        <p:sp>
          <p:nvSpPr>
            <p:cNvPr id="15" name="TextBox 14">
              <a:extLst>
                <a:ext uri="{FF2B5EF4-FFF2-40B4-BE49-F238E27FC236}">
                  <a16:creationId xmlns:a16="http://schemas.microsoft.com/office/drawing/2014/main" id="{372776B3-371B-D950-5297-F0C0B9DCD8B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a:t>
              </a:r>
              <a:endParaRPr lang="vi-VN" dirty="0"/>
            </a:p>
          </p:txBody>
        </p:sp>
        <p:sp>
          <p:nvSpPr>
            <p:cNvPr id="16" name="TextBox 15">
              <a:extLst>
                <a:ext uri="{FF2B5EF4-FFF2-40B4-BE49-F238E27FC236}">
                  <a16:creationId xmlns:a16="http://schemas.microsoft.com/office/drawing/2014/main" id="{D398994D-EE18-97A9-0789-CC383FED75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27" name="Group 26">
            <a:extLst>
              <a:ext uri="{FF2B5EF4-FFF2-40B4-BE49-F238E27FC236}">
                <a16:creationId xmlns:a16="http://schemas.microsoft.com/office/drawing/2014/main" id="{B3FE8E66-D5B6-FB1E-DEEF-3D28486ADEEE}"/>
              </a:ext>
            </a:extLst>
          </p:cNvPr>
          <p:cNvGrpSpPr/>
          <p:nvPr/>
        </p:nvGrpSpPr>
        <p:grpSpPr>
          <a:xfrm>
            <a:off x="39330" y="1699153"/>
            <a:ext cx="1524000" cy="1729847"/>
            <a:chOff x="1887794" y="4837017"/>
            <a:chExt cx="1524000" cy="1729847"/>
          </a:xfrm>
        </p:grpSpPr>
        <p:sp>
          <p:nvSpPr>
            <p:cNvPr id="28" name="Rectangle 27">
              <a:extLst>
                <a:ext uri="{FF2B5EF4-FFF2-40B4-BE49-F238E27FC236}">
                  <a16:creationId xmlns:a16="http://schemas.microsoft.com/office/drawing/2014/main" id="{3EA24BEF-6CF1-57CA-144C-FCAF7BA2647D}"/>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29" name="TextBox 28">
              <a:extLst>
                <a:ext uri="{FF2B5EF4-FFF2-40B4-BE49-F238E27FC236}">
                  <a16:creationId xmlns:a16="http://schemas.microsoft.com/office/drawing/2014/main" id="{3BEC932D-E0B6-9F80-40B0-6F5AD4B7642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3</a:t>
              </a:r>
              <a:endParaRPr lang="vi-VN" sz="1400" dirty="0"/>
            </a:p>
          </p:txBody>
        </p:sp>
        <p:sp>
          <p:nvSpPr>
            <p:cNvPr id="30" name="TextBox 29">
              <a:extLst>
                <a:ext uri="{FF2B5EF4-FFF2-40B4-BE49-F238E27FC236}">
                  <a16:creationId xmlns:a16="http://schemas.microsoft.com/office/drawing/2014/main" id="{44666EDA-F183-CFE7-58C2-E4173CD4E5DE}"/>
                </a:ext>
              </a:extLst>
            </p:cNvPr>
            <p:cNvSpPr txBox="1"/>
            <p:nvPr/>
          </p:nvSpPr>
          <p:spPr>
            <a:xfrm>
              <a:off x="2433485" y="5045225"/>
              <a:ext cx="383458"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Li</a:t>
              </a:r>
              <a:endParaRPr lang="vi-VN" sz="2000" dirty="0"/>
            </a:p>
          </p:txBody>
        </p:sp>
        <p:sp>
          <p:nvSpPr>
            <p:cNvPr id="31" name="TextBox 30">
              <a:extLst>
                <a:ext uri="{FF2B5EF4-FFF2-40B4-BE49-F238E27FC236}">
                  <a16:creationId xmlns:a16="http://schemas.microsoft.com/office/drawing/2014/main" id="{C5298989-9F50-B105-A6BF-6F66ABBF7AC8}"/>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Lithium</a:t>
              </a:r>
              <a:endParaRPr lang="vi-VN" dirty="0"/>
            </a:p>
          </p:txBody>
        </p:sp>
        <p:sp>
          <p:nvSpPr>
            <p:cNvPr id="32" name="TextBox 31">
              <a:extLst>
                <a:ext uri="{FF2B5EF4-FFF2-40B4-BE49-F238E27FC236}">
                  <a16:creationId xmlns:a16="http://schemas.microsoft.com/office/drawing/2014/main" id="{62EA64EB-6E6F-FBCA-121B-3ECACC3168F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7</a:t>
              </a:r>
              <a:endParaRPr lang="vi-VN" dirty="0"/>
            </a:p>
          </p:txBody>
        </p:sp>
        <p:sp>
          <p:nvSpPr>
            <p:cNvPr id="33" name="TextBox 32">
              <a:extLst>
                <a:ext uri="{FF2B5EF4-FFF2-40B4-BE49-F238E27FC236}">
                  <a16:creationId xmlns:a16="http://schemas.microsoft.com/office/drawing/2014/main" id="{585BC204-C7F2-0109-817B-A75C4160568B}"/>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34" name="Group 33">
            <a:extLst>
              <a:ext uri="{FF2B5EF4-FFF2-40B4-BE49-F238E27FC236}">
                <a16:creationId xmlns:a16="http://schemas.microsoft.com/office/drawing/2014/main" id="{7EC535A7-B927-4028-3E02-A124560E6711}"/>
              </a:ext>
            </a:extLst>
          </p:cNvPr>
          <p:cNvGrpSpPr/>
          <p:nvPr/>
        </p:nvGrpSpPr>
        <p:grpSpPr>
          <a:xfrm>
            <a:off x="10589341" y="0"/>
            <a:ext cx="1524000" cy="1729847"/>
            <a:chOff x="1887794" y="4837017"/>
            <a:chExt cx="1524000" cy="1729847"/>
          </a:xfrm>
        </p:grpSpPr>
        <p:sp>
          <p:nvSpPr>
            <p:cNvPr id="35" name="Rectangle 34">
              <a:extLst>
                <a:ext uri="{FF2B5EF4-FFF2-40B4-BE49-F238E27FC236}">
                  <a16:creationId xmlns:a16="http://schemas.microsoft.com/office/drawing/2014/main" id="{25FD3A07-3A16-E126-1425-534E01C2A47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36" name="TextBox 35">
              <a:extLst>
                <a:ext uri="{FF2B5EF4-FFF2-40B4-BE49-F238E27FC236}">
                  <a16:creationId xmlns:a16="http://schemas.microsoft.com/office/drawing/2014/main" id="{403AA7E6-B968-BAC6-0304-2F94325AD0C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2</a:t>
              </a:r>
              <a:endParaRPr lang="vi-VN" sz="1400" dirty="0"/>
            </a:p>
          </p:txBody>
        </p:sp>
        <p:sp>
          <p:nvSpPr>
            <p:cNvPr id="37" name="TextBox 36">
              <a:extLst>
                <a:ext uri="{FF2B5EF4-FFF2-40B4-BE49-F238E27FC236}">
                  <a16:creationId xmlns:a16="http://schemas.microsoft.com/office/drawing/2014/main" id="{8B12C28A-B40A-6F48-8234-5ECCF021E93C}"/>
                </a:ext>
              </a:extLst>
            </p:cNvPr>
            <p:cNvSpPr txBox="1"/>
            <p:nvPr/>
          </p:nvSpPr>
          <p:spPr>
            <a:xfrm>
              <a:off x="2458064" y="5045226"/>
              <a:ext cx="462117"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He</a:t>
              </a:r>
              <a:endParaRPr lang="vi-VN" sz="2000" dirty="0"/>
            </a:p>
          </p:txBody>
        </p:sp>
        <p:sp>
          <p:nvSpPr>
            <p:cNvPr id="38" name="TextBox 37">
              <a:extLst>
                <a:ext uri="{FF2B5EF4-FFF2-40B4-BE49-F238E27FC236}">
                  <a16:creationId xmlns:a16="http://schemas.microsoft.com/office/drawing/2014/main" id="{69BC2203-456D-48FE-2061-BC0354BFD27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Helium</a:t>
              </a:r>
              <a:endParaRPr lang="vi-VN" dirty="0"/>
            </a:p>
          </p:txBody>
        </p:sp>
        <p:sp>
          <p:nvSpPr>
            <p:cNvPr id="39" name="TextBox 38">
              <a:extLst>
                <a:ext uri="{FF2B5EF4-FFF2-40B4-BE49-F238E27FC236}">
                  <a16:creationId xmlns:a16="http://schemas.microsoft.com/office/drawing/2014/main" id="{939223C4-8FA2-5FEC-9A52-6DDB209ADDF4}"/>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a:t>
              </a:r>
              <a:endParaRPr lang="vi-VN" dirty="0"/>
            </a:p>
          </p:txBody>
        </p:sp>
        <p:sp>
          <p:nvSpPr>
            <p:cNvPr id="40" name="TextBox 39">
              <a:extLst>
                <a:ext uri="{FF2B5EF4-FFF2-40B4-BE49-F238E27FC236}">
                  <a16:creationId xmlns:a16="http://schemas.microsoft.com/office/drawing/2014/main" id="{36279A89-E4DD-4D8F-CBA6-9452355B36FA}"/>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a:t>
              </a:r>
              <a:endParaRPr lang="vi-VN" dirty="0"/>
            </a:p>
          </p:txBody>
        </p:sp>
      </p:grpSp>
      <p:grpSp>
        <p:nvGrpSpPr>
          <p:cNvPr id="41" name="Group 40">
            <a:extLst>
              <a:ext uri="{FF2B5EF4-FFF2-40B4-BE49-F238E27FC236}">
                <a16:creationId xmlns:a16="http://schemas.microsoft.com/office/drawing/2014/main" id="{F30147E1-2ECD-100D-14C3-647C1F3359E8}"/>
              </a:ext>
            </a:extLst>
          </p:cNvPr>
          <p:cNvGrpSpPr/>
          <p:nvPr/>
        </p:nvGrpSpPr>
        <p:grpSpPr>
          <a:xfrm>
            <a:off x="1514170" y="1664597"/>
            <a:ext cx="1524000" cy="1729847"/>
            <a:chOff x="1887794" y="4837017"/>
            <a:chExt cx="1524000" cy="1729847"/>
          </a:xfrm>
        </p:grpSpPr>
        <p:sp>
          <p:nvSpPr>
            <p:cNvPr id="42" name="Rectangle 41">
              <a:extLst>
                <a:ext uri="{FF2B5EF4-FFF2-40B4-BE49-F238E27FC236}">
                  <a16:creationId xmlns:a16="http://schemas.microsoft.com/office/drawing/2014/main" id="{AE7A904C-8BA1-5A11-DF04-53AA76B7A67E}"/>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43" name="TextBox 42">
              <a:extLst>
                <a:ext uri="{FF2B5EF4-FFF2-40B4-BE49-F238E27FC236}">
                  <a16:creationId xmlns:a16="http://schemas.microsoft.com/office/drawing/2014/main" id="{937F45D4-05AD-6325-6412-D73598FB90B5}"/>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4</a:t>
              </a:r>
              <a:endParaRPr lang="vi-VN" sz="1400" dirty="0"/>
            </a:p>
          </p:txBody>
        </p:sp>
        <p:sp>
          <p:nvSpPr>
            <p:cNvPr id="44" name="TextBox 43">
              <a:extLst>
                <a:ext uri="{FF2B5EF4-FFF2-40B4-BE49-F238E27FC236}">
                  <a16:creationId xmlns:a16="http://schemas.microsoft.com/office/drawing/2014/main" id="{DA1E6279-FE14-CA97-2391-49EA37634728}"/>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Be </a:t>
              </a:r>
              <a:endParaRPr lang="vi-VN" sz="2000" dirty="0"/>
            </a:p>
          </p:txBody>
        </p:sp>
        <p:sp>
          <p:nvSpPr>
            <p:cNvPr id="45" name="TextBox 44">
              <a:extLst>
                <a:ext uri="{FF2B5EF4-FFF2-40B4-BE49-F238E27FC236}">
                  <a16:creationId xmlns:a16="http://schemas.microsoft.com/office/drawing/2014/main" id="{7DBAC964-58A9-F98A-C30B-4BC7E36586F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Berylium</a:t>
              </a:r>
              <a:endParaRPr lang="vi-VN" dirty="0"/>
            </a:p>
          </p:txBody>
        </p:sp>
        <p:sp>
          <p:nvSpPr>
            <p:cNvPr id="46" name="TextBox 45">
              <a:extLst>
                <a:ext uri="{FF2B5EF4-FFF2-40B4-BE49-F238E27FC236}">
                  <a16:creationId xmlns:a16="http://schemas.microsoft.com/office/drawing/2014/main" id="{B6063A25-DA8B-60B7-FAAD-14FCECA39912}"/>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9</a:t>
              </a:r>
              <a:endParaRPr lang="vi-VN" dirty="0"/>
            </a:p>
          </p:txBody>
        </p:sp>
        <p:sp>
          <p:nvSpPr>
            <p:cNvPr id="47" name="TextBox 46">
              <a:extLst>
                <a:ext uri="{FF2B5EF4-FFF2-40B4-BE49-F238E27FC236}">
                  <a16:creationId xmlns:a16="http://schemas.microsoft.com/office/drawing/2014/main" id="{6F93243C-9C5E-BF47-655B-91B6048C67D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48" name="Group 47">
            <a:extLst>
              <a:ext uri="{FF2B5EF4-FFF2-40B4-BE49-F238E27FC236}">
                <a16:creationId xmlns:a16="http://schemas.microsoft.com/office/drawing/2014/main" id="{B8933959-1C39-9102-DCA9-27F70458709C}"/>
              </a:ext>
            </a:extLst>
          </p:cNvPr>
          <p:cNvGrpSpPr/>
          <p:nvPr/>
        </p:nvGrpSpPr>
        <p:grpSpPr>
          <a:xfrm>
            <a:off x="2989010" y="1707441"/>
            <a:ext cx="1524000" cy="1729847"/>
            <a:chOff x="1887794" y="4837017"/>
            <a:chExt cx="1524000" cy="1729847"/>
          </a:xfrm>
        </p:grpSpPr>
        <p:sp>
          <p:nvSpPr>
            <p:cNvPr id="49" name="Rectangle 48">
              <a:extLst>
                <a:ext uri="{FF2B5EF4-FFF2-40B4-BE49-F238E27FC236}">
                  <a16:creationId xmlns:a16="http://schemas.microsoft.com/office/drawing/2014/main" id="{B2FEE461-A024-F652-7749-B82BCD666C5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0" name="TextBox 49">
              <a:extLst>
                <a:ext uri="{FF2B5EF4-FFF2-40B4-BE49-F238E27FC236}">
                  <a16:creationId xmlns:a16="http://schemas.microsoft.com/office/drawing/2014/main" id="{F5CE241D-E201-1A14-594B-77E0903162B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5</a:t>
              </a:r>
              <a:endParaRPr lang="vi-VN" sz="1400" dirty="0"/>
            </a:p>
          </p:txBody>
        </p:sp>
        <p:sp>
          <p:nvSpPr>
            <p:cNvPr id="51" name="TextBox 50">
              <a:extLst>
                <a:ext uri="{FF2B5EF4-FFF2-40B4-BE49-F238E27FC236}">
                  <a16:creationId xmlns:a16="http://schemas.microsoft.com/office/drawing/2014/main" id="{E8F00C4E-0058-1F92-068D-CD68243F677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B </a:t>
              </a:r>
              <a:endParaRPr lang="vi-VN" sz="2000" dirty="0"/>
            </a:p>
          </p:txBody>
        </p:sp>
        <p:sp>
          <p:nvSpPr>
            <p:cNvPr id="52" name="TextBox 51">
              <a:extLst>
                <a:ext uri="{FF2B5EF4-FFF2-40B4-BE49-F238E27FC236}">
                  <a16:creationId xmlns:a16="http://schemas.microsoft.com/office/drawing/2014/main" id="{7007D739-2B20-8629-EE4E-86021094030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Boron</a:t>
              </a:r>
              <a:endParaRPr lang="vi-VN" dirty="0"/>
            </a:p>
          </p:txBody>
        </p:sp>
        <p:sp>
          <p:nvSpPr>
            <p:cNvPr id="53" name="TextBox 52">
              <a:extLst>
                <a:ext uri="{FF2B5EF4-FFF2-40B4-BE49-F238E27FC236}">
                  <a16:creationId xmlns:a16="http://schemas.microsoft.com/office/drawing/2014/main" id="{6CA0B14D-325B-86B6-5801-BA2BC4AB3C3E}"/>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11</a:t>
              </a:r>
              <a:endParaRPr lang="vi-VN" dirty="0"/>
            </a:p>
          </p:txBody>
        </p:sp>
        <p:sp>
          <p:nvSpPr>
            <p:cNvPr id="54" name="TextBox 53">
              <a:extLst>
                <a:ext uri="{FF2B5EF4-FFF2-40B4-BE49-F238E27FC236}">
                  <a16:creationId xmlns:a16="http://schemas.microsoft.com/office/drawing/2014/main" id="{494BE3D0-D4B7-0067-BEF8-657E98F8E86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55" name="Group 54">
            <a:extLst>
              <a:ext uri="{FF2B5EF4-FFF2-40B4-BE49-F238E27FC236}">
                <a16:creationId xmlns:a16="http://schemas.microsoft.com/office/drawing/2014/main" id="{B09186D8-658B-33EE-C6AC-5C325D6D7FBE}"/>
              </a:ext>
            </a:extLst>
          </p:cNvPr>
          <p:cNvGrpSpPr/>
          <p:nvPr/>
        </p:nvGrpSpPr>
        <p:grpSpPr>
          <a:xfrm>
            <a:off x="4488429" y="1686434"/>
            <a:ext cx="1524000" cy="1729847"/>
            <a:chOff x="1887794" y="4837017"/>
            <a:chExt cx="1524000" cy="1729847"/>
          </a:xfrm>
        </p:grpSpPr>
        <p:sp>
          <p:nvSpPr>
            <p:cNvPr id="56" name="Rectangle 55">
              <a:extLst>
                <a:ext uri="{FF2B5EF4-FFF2-40B4-BE49-F238E27FC236}">
                  <a16:creationId xmlns:a16="http://schemas.microsoft.com/office/drawing/2014/main" id="{FBE23A0B-F287-7273-0E1A-EB668328734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57" name="TextBox 56">
              <a:extLst>
                <a:ext uri="{FF2B5EF4-FFF2-40B4-BE49-F238E27FC236}">
                  <a16:creationId xmlns:a16="http://schemas.microsoft.com/office/drawing/2014/main" id="{1DCE0DF5-384B-9893-6351-CEC40DC9438C}"/>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6</a:t>
              </a:r>
              <a:endParaRPr lang="vi-VN" sz="1400" dirty="0"/>
            </a:p>
          </p:txBody>
        </p:sp>
        <p:sp>
          <p:nvSpPr>
            <p:cNvPr id="58" name="TextBox 57">
              <a:extLst>
                <a:ext uri="{FF2B5EF4-FFF2-40B4-BE49-F238E27FC236}">
                  <a16:creationId xmlns:a16="http://schemas.microsoft.com/office/drawing/2014/main" id="{32E641FD-336F-ABAD-A487-5A8A72ED4247}"/>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 </a:t>
              </a:r>
              <a:endParaRPr lang="vi-VN" sz="2000" dirty="0"/>
            </a:p>
          </p:txBody>
        </p:sp>
        <p:sp>
          <p:nvSpPr>
            <p:cNvPr id="59" name="TextBox 58">
              <a:extLst>
                <a:ext uri="{FF2B5EF4-FFF2-40B4-BE49-F238E27FC236}">
                  <a16:creationId xmlns:a16="http://schemas.microsoft.com/office/drawing/2014/main" id="{CC207665-DF70-FC05-A33B-3F6A3DFFC4C3}"/>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Carbon</a:t>
              </a:r>
              <a:endParaRPr lang="vi-VN" dirty="0"/>
            </a:p>
          </p:txBody>
        </p:sp>
        <p:sp>
          <p:nvSpPr>
            <p:cNvPr id="60" name="TextBox 59">
              <a:extLst>
                <a:ext uri="{FF2B5EF4-FFF2-40B4-BE49-F238E27FC236}">
                  <a16:creationId xmlns:a16="http://schemas.microsoft.com/office/drawing/2014/main" id="{7020C5BC-2683-9371-146F-EEF51660A5B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12</a:t>
              </a:r>
              <a:endParaRPr lang="vi-VN" dirty="0"/>
            </a:p>
          </p:txBody>
        </p:sp>
        <p:sp>
          <p:nvSpPr>
            <p:cNvPr id="61" name="TextBox 60">
              <a:extLst>
                <a:ext uri="{FF2B5EF4-FFF2-40B4-BE49-F238E27FC236}">
                  <a16:creationId xmlns:a16="http://schemas.microsoft.com/office/drawing/2014/main" id="{D2ADF49F-63A4-444C-C64B-F4A5F5E503A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62" name="Group 61">
            <a:extLst>
              <a:ext uri="{FF2B5EF4-FFF2-40B4-BE49-F238E27FC236}">
                <a16:creationId xmlns:a16="http://schemas.microsoft.com/office/drawing/2014/main" id="{BD96E887-5D4D-52AD-BC6A-AD2B12A0FFF8}"/>
              </a:ext>
            </a:extLst>
          </p:cNvPr>
          <p:cNvGrpSpPr/>
          <p:nvPr/>
        </p:nvGrpSpPr>
        <p:grpSpPr>
          <a:xfrm>
            <a:off x="6066505" y="1693808"/>
            <a:ext cx="1524000" cy="1729847"/>
            <a:chOff x="1887794" y="4837017"/>
            <a:chExt cx="1524000" cy="1729847"/>
          </a:xfrm>
        </p:grpSpPr>
        <p:sp>
          <p:nvSpPr>
            <p:cNvPr id="63" name="Rectangle 62">
              <a:extLst>
                <a:ext uri="{FF2B5EF4-FFF2-40B4-BE49-F238E27FC236}">
                  <a16:creationId xmlns:a16="http://schemas.microsoft.com/office/drawing/2014/main" id="{525F2B47-7F48-F228-836E-CB1DC125B4F8}"/>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64" name="TextBox 63">
              <a:extLst>
                <a:ext uri="{FF2B5EF4-FFF2-40B4-BE49-F238E27FC236}">
                  <a16:creationId xmlns:a16="http://schemas.microsoft.com/office/drawing/2014/main" id="{721D6B06-C2F5-B4DF-C825-54F5CF670A1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7</a:t>
              </a:r>
              <a:endParaRPr lang="vi-VN" sz="1400" dirty="0"/>
            </a:p>
          </p:txBody>
        </p:sp>
        <p:sp>
          <p:nvSpPr>
            <p:cNvPr id="65" name="TextBox 64">
              <a:extLst>
                <a:ext uri="{FF2B5EF4-FFF2-40B4-BE49-F238E27FC236}">
                  <a16:creationId xmlns:a16="http://schemas.microsoft.com/office/drawing/2014/main" id="{DDFC59FC-6E49-4D93-7D81-3F4107426D9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t>
              </a:r>
              <a:endParaRPr lang="vi-VN" sz="2000" dirty="0"/>
            </a:p>
          </p:txBody>
        </p:sp>
        <p:sp>
          <p:nvSpPr>
            <p:cNvPr id="66" name="TextBox 65">
              <a:extLst>
                <a:ext uri="{FF2B5EF4-FFF2-40B4-BE49-F238E27FC236}">
                  <a16:creationId xmlns:a16="http://schemas.microsoft.com/office/drawing/2014/main" id="{D1FE89BE-C352-FF90-B5B3-7113E96C1F70}"/>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Nitrongen</a:t>
              </a:r>
              <a:r>
                <a:rPr lang="en-US" b="1" dirty="0">
                  <a:latin typeface=".VnTeknical" panose="020B7200000000000000" pitchFamily="34" charset="0"/>
                  <a:cs typeface="Arial" panose="020B0604020202020204" pitchFamily="34" charset="0"/>
                </a:rPr>
                <a:t> </a:t>
              </a:r>
              <a:endParaRPr lang="vi-VN" dirty="0"/>
            </a:p>
          </p:txBody>
        </p:sp>
        <p:sp>
          <p:nvSpPr>
            <p:cNvPr id="67" name="TextBox 66">
              <a:extLst>
                <a:ext uri="{FF2B5EF4-FFF2-40B4-BE49-F238E27FC236}">
                  <a16:creationId xmlns:a16="http://schemas.microsoft.com/office/drawing/2014/main" id="{E6CEA7FE-E9D5-7AB0-1177-9B07254AF31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14</a:t>
              </a:r>
              <a:endParaRPr lang="vi-VN" dirty="0"/>
            </a:p>
          </p:txBody>
        </p:sp>
        <p:sp>
          <p:nvSpPr>
            <p:cNvPr id="68" name="TextBox 67">
              <a:extLst>
                <a:ext uri="{FF2B5EF4-FFF2-40B4-BE49-F238E27FC236}">
                  <a16:creationId xmlns:a16="http://schemas.microsoft.com/office/drawing/2014/main" id="{D7607EF6-0D0C-53BD-D2C1-B9763B9A1579}"/>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69" name="Group 68">
            <a:extLst>
              <a:ext uri="{FF2B5EF4-FFF2-40B4-BE49-F238E27FC236}">
                <a16:creationId xmlns:a16="http://schemas.microsoft.com/office/drawing/2014/main" id="{C4EBD0E0-1F78-4F24-D0F6-56FA64EECB53}"/>
              </a:ext>
            </a:extLst>
          </p:cNvPr>
          <p:cNvGrpSpPr/>
          <p:nvPr/>
        </p:nvGrpSpPr>
        <p:grpSpPr>
          <a:xfrm>
            <a:off x="7615081" y="1707441"/>
            <a:ext cx="1524000" cy="1729847"/>
            <a:chOff x="1887794" y="4837017"/>
            <a:chExt cx="1524000" cy="1729847"/>
          </a:xfrm>
        </p:grpSpPr>
        <p:sp>
          <p:nvSpPr>
            <p:cNvPr id="70" name="Rectangle 69">
              <a:extLst>
                <a:ext uri="{FF2B5EF4-FFF2-40B4-BE49-F238E27FC236}">
                  <a16:creationId xmlns:a16="http://schemas.microsoft.com/office/drawing/2014/main" id="{B270D737-8425-0A12-48F3-AB6A10CF5CAB}"/>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1" name="TextBox 70">
              <a:extLst>
                <a:ext uri="{FF2B5EF4-FFF2-40B4-BE49-F238E27FC236}">
                  <a16:creationId xmlns:a16="http://schemas.microsoft.com/office/drawing/2014/main" id="{1A7F6196-8A49-F30C-559D-9090D47D2EE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8</a:t>
              </a:r>
              <a:endParaRPr lang="vi-VN" sz="1400" dirty="0"/>
            </a:p>
          </p:txBody>
        </p:sp>
        <p:sp>
          <p:nvSpPr>
            <p:cNvPr id="72" name="TextBox 71">
              <a:extLst>
                <a:ext uri="{FF2B5EF4-FFF2-40B4-BE49-F238E27FC236}">
                  <a16:creationId xmlns:a16="http://schemas.microsoft.com/office/drawing/2014/main" id="{59DB74FF-C1A9-3F8F-916F-0209F369194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O</a:t>
              </a:r>
              <a:endParaRPr lang="vi-VN" sz="2000" dirty="0"/>
            </a:p>
          </p:txBody>
        </p:sp>
        <p:sp>
          <p:nvSpPr>
            <p:cNvPr id="73" name="TextBox 72">
              <a:extLst>
                <a:ext uri="{FF2B5EF4-FFF2-40B4-BE49-F238E27FC236}">
                  <a16:creationId xmlns:a16="http://schemas.microsoft.com/office/drawing/2014/main" id="{6C5E6316-9924-25F6-636D-AE488BF8714F}"/>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Oxygen </a:t>
              </a:r>
              <a:endParaRPr lang="vi-VN" dirty="0"/>
            </a:p>
          </p:txBody>
        </p:sp>
        <p:sp>
          <p:nvSpPr>
            <p:cNvPr id="74" name="TextBox 73">
              <a:extLst>
                <a:ext uri="{FF2B5EF4-FFF2-40B4-BE49-F238E27FC236}">
                  <a16:creationId xmlns:a16="http://schemas.microsoft.com/office/drawing/2014/main" id="{7D157AF6-6AE4-837A-29B1-A9A8A5A83769}"/>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16</a:t>
              </a:r>
              <a:endParaRPr lang="vi-VN" dirty="0"/>
            </a:p>
          </p:txBody>
        </p:sp>
        <p:sp>
          <p:nvSpPr>
            <p:cNvPr id="75" name="TextBox 74">
              <a:extLst>
                <a:ext uri="{FF2B5EF4-FFF2-40B4-BE49-F238E27FC236}">
                  <a16:creationId xmlns:a16="http://schemas.microsoft.com/office/drawing/2014/main" id="{DD2CDA2D-CA25-3377-5C10-DD5DBD9D0C86}"/>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76" name="Group 75">
            <a:extLst>
              <a:ext uri="{FF2B5EF4-FFF2-40B4-BE49-F238E27FC236}">
                <a16:creationId xmlns:a16="http://schemas.microsoft.com/office/drawing/2014/main" id="{3EB23B63-8826-2576-EE87-A627528D691D}"/>
              </a:ext>
            </a:extLst>
          </p:cNvPr>
          <p:cNvGrpSpPr/>
          <p:nvPr/>
        </p:nvGrpSpPr>
        <p:grpSpPr>
          <a:xfrm>
            <a:off x="9089921" y="1723531"/>
            <a:ext cx="1524000" cy="1729847"/>
            <a:chOff x="1887794" y="4837017"/>
            <a:chExt cx="1524000" cy="1729847"/>
          </a:xfrm>
        </p:grpSpPr>
        <p:sp>
          <p:nvSpPr>
            <p:cNvPr id="77" name="Rectangle 76">
              <a:extLst>
                <a:ext uri="{FF2B5EF4-FFF2-40B4-BE49-F238E27FC236}">
                  <a16:creationId xmlns:a16="http://schemas.microsoft.com/office/drawing/2014/main" id="{0C422CF3-FBF2-C6CF-73FD-77EA0AD79A1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78" name="TextBox 77">
              <a:extLst>
                <a:ext uri="{FF2B5EF4-FFF2-40B4-BE49-F238E27FC236}">
                  <a16:creationId xmlns:a16="http://schemas.microsoft.com/office/drawing/2014/main" id="{28204106-F547-1C23-1603-0547470A0D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9</a:t>
              </a:r>
              <a:endParaRPr lang="vi-VN" sz="1400" dirty="0"/>
            </a:p>
          </p:txBody>
        </p:sp>
        <p:sp>
          <p:nvSpPr>
            <p:cNvPr id="79" name="TextBox 78">
              <a:extLst>
                <a:ext uri="{FF2B5EF4-FFF2-40B4-BE49-F238E27FC236}">
                  <a16:creationId xmlns:a16="http://schemas.microsoft.com/office/drawing/2014/main" id="{216C0ED6-3EAD-E306-9F6F-D28A35928D23}"/>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O</a:t>
              </a:r>
              <a:endParaRPr lang="vi-VN" sz="2000" dirty="0"/>
            </a:p>
          </p:txBody>
        </p:sp>
        <p:sp>
          <p:nvSpPr>
            <p:cNvPr id="80" name="TextBox 79">
              <a:extLst>
                <a:ext uri="{FF2B5EF4-FFF2-40B4-BE49-F238E27FC236}">
                  <a16:creationId xmlns:a16="http://schemas.microsoft.com/office/drawing/2014/main" id="{5CA767C9-CF89-35DF-A8CB-49EC0C42D1D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Fluorine </a:t>
              </a:r>
              <a:endParaRPr lang="vi-VN" dirty="0"/>
            </a:p>
          </p:txBody>
        </p:sp>
        <p:sp>
          <p:nvSpPr>
            <p:cNvPr id="81" name="TextBox 80">
              <a:extLst>
                <a:ext uri="{FF2B5EF4-FFF2-40B4-BE49-F238E27FC236}">
                  <a16:creationId xmlns:a16="http://schemas.microsoft.com/office/drawing/2014/main" id="{4720CEA7-9FA2-79CA-F952-22D12D6D54E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19</a:t>
              </a:r>
              <a:endParaRPr lang="vi-VN" dirty="0"/>
            </a:p>
          </p:txBody>
        </p:sp>
        <p:sp>
          <p:nvSpPr>
            <p:cNvPr id="82" name="TextBox 81">
              <a:extLst>
                <a:ext uri="{FF2B5EF4-FFF2-40B4-BE49-F238E27FC236}">
                  <a16:creationId xmlns:a16="http://schemas.microsoft.com/office/drawing/2014/main" id="{3B5A3142-E3AA-EF32-A705-EBC710A47130}"/>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83" name="Group 82">
            <a:extLst>
              <a:ext uri="{FF2B5EF4-FFF2-40B4-BE49-F238E27FC236}">
                <a16:creationId xmlns:a16="http://schemas.microsoft.com/office/drawing/2014/main" id="{6B482A80-7A5D-9486-0104-662871057AD5}"/>
              </a:ext>
            </a:extLst>
          </p:cNvPr>
          <p:cNvGrpSpPr/>
          <p:nvPr/>
        </p:nvGrpSpPr>
        <p:grpSpPr>
          <a:xfrm>
            <a:off x="10618838" y="1686434"/>
            <a:ext cx="1524000" cy="1729847"/>
            <a:chOff x="1887794" y="4837017"/>
            <a:chExt cx="1524000" cy="1729847"/>
          </a:xfrm>
        </p:grpSpPr>
        <p:sp>
          <p:nvSpPr>
            <p:cNvPr id="84" name="Rectangle 83">
              <a:extLst>
                <a:ext uri="{FF2B5EF4-FFF2-40B4-BE49-F238E27FC236}">
                  <a16:creationId xmlns:a16="http://schemas.microsoft.com/office/drawing/2014/main" id="{A704B36C-9D83-E6CD-B50A-2BF0A7327B19}"/>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85" name="TextBox 84">
              <a:extLst>
                <a:ext uri="{FF2B5EF4-FFF2-40B4-BE49-F238E27FC236}">
                  <a16:creationId xmlns:a16="http://schemas.microsoft.com/office/drawing/2014/main" id="{3DFB9C0E-0629-9845-36C5-DAB5CF88F09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10</a:t>
              </a:r>
              <a:endParaRPr lang="vi-VN" sz="1400" dirty="0"/>
            </a:p>
          </p:txBody>
        </p:sp>
        <p:sp>
          <p:nvSpPr>
            <p:cNvPr id="86" name="TextBox 85">
              <a:extLst>
                <a:ext uri="{FF2B5EF4-FFF2-40B4-BE49-F238E27FC236}">
                  <a16:creationId xmlns:a16="http://schemas.microsoft.com/office/drawing/2014/main" id="{9A5539F8-62D7-1CD8-5C4A-B1992B0152D1}"/>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Ne</a:t>
              </a:r>
              <a:endParaRPr lang="vi-VN" sz="2000" dirty="0"/>
            </a:p>
          </p:txBody>
        </p:sp>
        <p:sp>
          <p:nvSpPr>
            <p:cNvPr id="87" name="TextBox 86">
              <a:extLst>
                <a:ext uri="{FF2B5EF4-FFF2-40B4-BE49-F238E27FC236}">
                  <a16:creationId xmlns:a16="http://schemas.microsoft.com/office/drawing/2014/main" id="{B658CF80-BE99-3BA0-71C1-F5FC1515B11A}"/>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Neon </a:t>
              </a:r>
              <a:endParaRPr lang="vi-VN" dirty="0"/>
            </a:p>
          </p:txBody>
        </p:sp>
        <p:sp>
          <p:nvSpPr>
            <p:cNvPr id="88" name="TextBox 87">
              <a:extLst>
                <a:ext uri="{FF2B5EF4-FFF2-40B4-BE49-F238E27FC236}">
                  <a16:creationId xmlns:a16="http://schemas.microsoft.com/office/drawing/2014/main" id="{ECB42A71-4BF7-A6E8-E0C9-5B475AD8A5E5}"/>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20</a:t>
              </a:r>
              <a:endParaRPr lang="vi-VN" dirty="0"/>
            </a:p>
          </p:txBody>
        </p:sp>
        <p:sp>
          <p:nvSpPr>
            <p:cNvPr id="89" name="TextBox 88">
              <a:extLst>
                <a:ext uri="{FF2B5EF4-FFF2-40B4-BE49-F238E27FC236}">
                  <a16:creationId xmlns:a16="http://schemas.microsoft.com/office/drawing/2014/main" id="{EE64FC51-0E2A-C659-6CD3-6B4705A853E8}"/>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grpSp>
        <p:nvGrpSpPr>
          <p:cNvPr id="90" name="Group 89">
            <a:extLst>
              <a:ext uri="{FF2B5EF4-FFF2-40B4-BE49-F238E27FC236}">
                <a16:creationId xmlns:a16="http://schemas.microsoft.com/office/drawing/2014/main" id="{0CDC6FA4-E413-C0DC-F3F5-4577F8E6037C}"/>
              </a:ext>
            </a:extLst>
          </p:cNvPr>
          <p:cNvGrpSpPr/>
          <p:nvPr/>
        </p:nvGrpSpPr>
        <p:grpSpPr>
          <a:xfrm>
            <a:off x="-9830" y="3314989"/>
            <a:ext cx="1524000" cy="1729847"/>
            <a:chOff x="1887794" y="4837017"/>
            <a:chExt cx="1524000" cy="1729847"/>
          </a:xfrm>
        </p:grpSpPr>
        <p:sp>
          <p:nvSpPr>
            <p:cNvPr id="91" name="Rectangle 90">
              <a:extLst>
                <a:ext uri="{FF2B5EF4-FFF2-40B4-BE49-F238E27FC236}">
                  <a16:creationId xmlns:a16="http://schemas.microsoft.com/office/drawing/2014/main" id="{A18DC8F6-C58F-A618-D136-73B462E12A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2" name="TextBox 91">
              <a:extLst>
                <a:ext uri="{FF2B5EF4-FFF2-40B4-BE49-F238E27FC236}">
                  <a16:creationId xmlns:a16="http://schemas.microsoft.com/office/drawing/2014/main" id="{5E7839ED-2529-2D74-3930-D8C1AD56CA6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11</a:t>
              </a:r>
              <a:endParaRPr lang="vi-VN" sz="1400" dirty="0"/>
            </a:p>
          </p:txBody>
        </p:sp>
        <p:sp>
          <p:nvSpPr>
            <p:cNvPr id="93" name="TextBox 92">
              <a:extLst>
                <a:ext uri="{FF2B5EF4-FFF2-40B4-BE49-F238E27FC236}">
                  <a16:creationId xmlns:a16="http://schemas.microsoft.com/office/drawing/2014/main" id="{A9BCA494-7D7E-D9EE-7F96-33762448CCEA}"/>
                </a:ext>
              </a:extLst>
            </p:cNvPr>
            <p:cNvSpPr txBox="1"/>
            <p:nvPr/>
          </p:nvSpPr>
          <p:spPr>
            <a:xfrm>
              <a:off x="2433485" y="5045225"/>
              <a:ext cx="486694"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Na</a:t>
              </a:r>
              <a:endParaRPr lang="vi-VN" sz="2000" dirty="0"/>
            </a:p>
          </p:txBody>
        </p:sp>
        <p:sp>
          <p:nvSpPr>
            <p:cNvPr id="94" name="TextBox 93">
              <a:extLst>
                <a:ext uri="{FF2B5EF4-FFF2-40B4-BE49-F238E27FC236}">
                  <a16:creationId xmlns:a16="http://schemas.microsoft.com/office/drawing/2014/main" id="{D0AFE027-2901-1A4C-1F7B-B51F31E96DE1}"/>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Sodium </a:t>
              </a:r>
              <a:endParaRPr lang="vi-VN" dirty="0"/>
            </a:p>
          </p:txBody>
        </p:sp>
        <p:sp>
          <p:nvSpPr>
            <p:cNvPr id="95" name="TextBox 94">
              <a:extLst>
                <a:ext uri="{FF2B5EF4-FFF2-40B4-BE49-F238E27FC236}">
                  <a16:creationId xmlns:a16="http://schemas.microsoft.com/office/drawing/2014/main" id="{91F1C4C3-C7D4-3097-4E51-E3B472CFB4CD}"/>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23</a:t>
              </a:r>
              <a:endParaRPr lang="vi-VN" dirty="0"/>
            </a:p>
          </p:txBody>
        </p:sp>
        <p:sp>
          <p:nvSpPr>
            <p:cNvPr id="96" name="TextBox 95">
              <a:extLst>
                <a:ext uri="{FF2B5EF4-FFF2-40B4-BE49-F238E27FC236}">
                  <a16:creationId xmlns:a16="http://schemas.microsoft.com/office/drawing/2014/main" id="{50776C1B-ADE0-397C-B4C7-FC23ADCE55EC}"/>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1</a:t>
              </a:r>
              <a:endParaRPr lang="vi-VN" dirty="0"/>
            </a:p>
          </p:txBody>
        </p:sp>
      </p:grpSp>
      <p:grpSp>
        <p:nvGrpSpPr>
          <p:cNvPr id="97" name="Group 96">
            <a:extLst>
              <a:ext uri="{FF2B5EF4-FFF2-40B4-BE49-F238E27FC236}">
                <a16:creationId xmlns:a16="http://schemas.microsoft.com/office/drawing/2014/main" id="{15FD8F83-C444-210D-161E-D88AE18F07B5}"/>
              </a:ext>
            </a:extLst>
          </p:cNvPr>
          <p:cNvGrpSpPr/>
          <p:nvPr/>
        </p:nvGrpSpPr>
        <p:grpSpPr>
          <a:xfrm>
            <a:off x="1465010" y="3280433"/>
            <a:ext cx="1524000" cy="1729847"/>
            <a:chOff x="1887794" y="4837017"/>
            <a:chExt cx="1524000" cy="1729847"/>
          </a:xfrm>
        </p:grpSpPr>
        <p:sp>
          <p:nvSpPr>
            <p:cNvPr id="98" name="Rectangle 97">
              <a:extLst>
                <a:ext uri="{FF2B5EF4-FFF2-40B4-BE49-F238E27FC236}">
                  <a16:creationId xmlns:a16="http://schemas.microsoft.com/office/drawing/2014/main" id="{4F0A846D-A1F8-77AC-B511-2BCDEB9AB67A}"/>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99" name="TextBox 98">
              <a:extLst>
                <a:ext uri="{FF2B5EF4-FFF2-40B4-BE49-F238E27FC236}">
                  <a16:creationId xmlns:a16="http://schemas.microsoft.com/office/drawing/2014/main" id="{221CED5C-24D0-3D2B-42E6-A3F58705205F}"/>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12</a:t>
              </a:r>
              <a:endParaRPr lang="vi-VN" sz="1400" dirty="0"/>
            </a:p>
          </p:txBody>
        </p:sp>
        <p:sp>
          <p:nvSpPr>
            <p:cNvPr id="100" name="TextBox 99">
              <a:extLst>
                <a:ext uri="{FF2B5EF4-FFF2-40B4-BE49-F238E27FC236}">
                  <a16:creationId xmlns:a16="http://schemas.microsoft.com/office/drawing/2014/main" id="{7A7CB2A5-33AE-0F5F-49A2-F0258BB159F0}"/>
                </a:ext>
              </a:extLst>
            </p:cNvPr>
            <p:cNvSpPr txBox="1"/>
            <p:nvPr/>
          </p:nvSpPr>
          <p:spPr>
            <a:xfrm>
              <a:off x="2433484" y="5045225"/>
              <a:ext cx="535855"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Mg </a:t>
              </a:r>
              <a:endParaRPr lang="vi-VN" sz="2000" dirty="0"/>
            </a:p>
          </p:txBody>
        </p:sp>
        <p:sp>
          <p:nvSpPr>
            <p:cNvPr id="101" name="TextBox 100">
              <a:extLst>
                <a:ext uri="{FF2B5EF4-FFF2-40B4-BE49-F238E27FC236}">
                  <a16:creationId xmlns:a16="http://schemas.microsoft.com/office/drawing/2014/main" id="{DBC5F115-5562-43F0-20FF-EF164DDCDF9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Magnesium</a:t>
              </a:r>
              <a:endParaRPr lang="vi-VN" dirty="0"/>
            </a:p>
          </p:txBody>
        </p:sp>
        <p:sp>
          <p:nvSpPr>
            <p:cNvPr id="102" name="TextBox 101">
              <a:extLst>
                <a:ext uri="{FF2B5EF4-FFF2-40B4-BE49-F238E27FC236}">
                  <a16:creationId xmlns:a16="http://schemas.microsoft.com/office/drawing/2014/main" id="{FA4E9BEA-3069-EA7B-3EE6-B667AD4B8AA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24</a:t>
              </a:r>
              <a:endParaRPr lang="vi-VN" dirty="0"/>
            </a:p>
          </p:txBody>
        </p:sp>
        <p:sp>
          <p:nvSpPr>
            <p:cNvPr id="103" name="TextBox 102">
              <a:extLst>
                <a:ext uri="{FF2B5EF4-FFF2-40B4-BE49-F238E27FC236}">
                  <a16:creationId xmlns:a16="http://schemas.microsoft.com/office/drawing/2014/main" id="{89B0AF3F-7D8C-0883-7A6D-9EE202BCD64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2 </a:t>
              </a:r>
              <a:endParaRPr lang="vi-VN" dirty="0"/>
            </a:p>
          </p:txBody>
        </p:sp>
      </p:grpSp>
      <p:grpSp>
        <p:nvGrpSpPr>
          <p:cNvPr id="104" name="Group 103">
            <a:extLst>
              <a:ext uri="{FF2B5EF4-FFF2-40B4-BE49-F238E27FC236}">
                <a16:creationId xmlns:a16="http://schemas.microsoft.com/office/drawing/2014/main" id="{00146917-7888-691A-B19F-1CF5CDD4F5A3}"/>
              </a:ext>
            </a:extLst>
          </p:cNvPr>
          <p:cNvGrpSpPr/>
          <p:nvPr/>
        </p:nvGrpSpPr>
        <p:grpSpPr>
          <a:xfrm>
            <a:off x="2939850" y="3323277"/>
            <a:ext cx="1524000" cy="1729847"/>
            <a:chOff x="1887794" y="4837017"/>
            <a:chExt cx="1524000" cy="1729847"/>
          </a:xfrm>
        </p:grpSpPr>
        <p:sp>
          <p:nvSpPr>
            <p:cNvPr id="105" name="Rectangle 104">
              <a:extLst>
                <a:ext uri="{FF2B5EF4-FFF2-40B4-BE49-F238E27FC236}">
                  <a16:creationId xmlns:a16="http://schemas.microsoft.com/office/drawing/2014/main" id="{87B40F88-BC50-D621-AD46-BC0F8E8B7AB5}"/>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06" name="TextBox 105">
              <a:extLst>
                <a:ext uri="{FF2B5EF4-FFF2-40B4-BE49-F238E27FC236}">
                  <a16:creationId xmlns:a16="http://schemas.microsoft.com/office/drawing/2014/main" id="{319017F4-AA56-2479-D8CB-A0D725074683}"/>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13</a:t>
              </a:r>
              <a:endParaRPr lang="vi-VN" sz="1400" dirty="0"/>
            </a:p>
          </p:txBody>
        </p:sp>
        <p:sp>
          <p:nvSpPr>
            <p:cNvPr id="107" name="TextBox 106">
              <a:extLst>
                <a:ext uri="{FF2B5EF4-FFF2-40B4-BE49-F238E27FC236}">
                  <a16:creationId xmlns:a16="http://schemas.microsoft.com/office/drawing/2014/main" id="{E19A0853-EEEE-3163-C8DE-CF866D5B1516}"/>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Al </a:t>
              </a:r>
              <a:endParaRPr lang="vi-VN" sz="2000" dirty="0"/>
            </a:p>
          </p:txBody>
        </p:sp>
        <p:sp>
          <p:nvSpPr>
            <p:cNvPr id="108" name="TextBox 107">
              <a:extLst>
                <a:ext uri="{FF2B5EF4-FFF2-40B4-BE49-F238E27FC236}">
                  <a16:creationId xmlns:a16="http://schemas.microsoft.com/office/drawing/2014/main" id="{226EEC45-2D56-EA21-4008-DF31A5AEA80D}"/>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Aluminium</a:t>
              </a:r>
              <a:endParaRPr lang="vi-VN" dirty="0"/>
            </a:p>
          </p:txBody>
        </p:sp>
        <p:sp>
          <p:nvSpPr>
            <p:cNvPr id="109" name="TextBox 108">
              <a:extLst>
                <a:ext uri="{FF2B5EF4-FFF2-40B4-BE49-F238E27FC236}">
                  <a16:creationId xmlns:a16="http://schemas.microsoft.com/office/drawing/2014/main" id="{DB077154-BA3A-9219-9434-6EE76E8DD00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27</a:t>
              </a:r>
              <a:endParaRPr lang="vi-VN" dirty="0"/>
            </a:p>
          </p:txBody>
        </p:sp>
        <p:sp>
          <p:nvSpPr>
            <p:cNvPr id="110" name="TextBox 109">
              <a:extLst>
                <a:ext uri="{FF2B5EF4-FFF2-40B4-BE49-F238E27FC236}">
                  <a16:creationId xmlns:a16="http://schemas.microsoft.com/office/drawing/2014/main" id="{97E04012-596D-FE97-A802-11C6A17EB941}"/>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3</a:t>
              </a:r>
              <a:endParaRPr lang="vi-VN" dirty="0"/>
            </a:p>
          </p:txBody>
        </p:sp>
      </p:grpSp>
      <p:grpSp>
        <p:nvGrpSpPr>
          <p:cNvPr id="111" name="Group 110">
            <a:extLst>
              <a:ext uri="{FF2B5EF4-FFF2-40B4-BE49-F238E27FC236}">
                <a16:creationId xmlns:a16="http://schemas.microsoft.com/office/drawing/2014/main" id="{9C967141-5F41-4132-D4D4-D34629758288}"/>
              </a:ext>
            </a:extLst>
          </p:cNvPr>
          <p:cNvGrpSpPr/>
          <p:nvPr/>
        </p:nvGrpSpPr>
        <p:grpSpPr>
          <a:xfrm>
            <a:off x="4439269" y="3302270"/>
            <a:ext cx="1524000" cy="1729847"/>
            <a:chOff x="1887794" y="4837017"/>
            <a:chExt cx="1524000" cy="1729847"/>
          </a:xfrm>
        </p:grpSpPr>
        <p:sp>
          <p:nvSpPr>
            <p:cNvPr id="112" name="Rectangle 111">
              <a:extLst>
                <a:ext uri="{FF2B5EF4-FFF2-40B4-BE49-F238E27FC236}">
                  <a16:creationId xmlns:a16="http://schemas.microsoft.com/office/drawing/2014/main" id="{659DAE2A-F45B-B46C-3B0D-1E20EDFDAEF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13" name="TextBox 112">
              <a:extLst>
                <a:ext uri="{FF2B5EF4-FFF2-40B4-BE49-F238E27FC236}">
                  <a16:creationId xmlns:a16="http://schemas.microsoft.com/office/drawing/2014/main" id="{E5E98228-184D-0689-D82C-5FC402D22AC2}"/>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14</a:t>
              </a:r>
              <a:endParaRPr lang="vi-VN" sz="1400" dirty="0"/>
            </a:p>
          </p:txBody>
        </p:sp>
        <p:sp>
          <p:nvSpPr>
            <p:cNvPr id="114" name="TextBox 113">
              <a:extLst>
                <a:ext uri="{FF2B5EF4-FFF2-40B4-BE49-F238E27FC236}">
                  <a16:creationId xmlns:a16="http://schemas.microsoft.com/office/drawing/2014/main" id="{B30A9437-6CE0-B0C9-DDE9-042B24767C4F}"/>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Si </a:t>
              </a:r>
              <a:endParaRPr lang="vi-VN" sz="2000" dirty="0"/>
            </a:p>
          </p:txBody>
        </p:sp>
        <p:sp>
          <p:nvSpPr>
            <p:cNvPr id="115" name="TextBox 114">
              <a:extLst>
                <a:ext uri="{FF2B5EF4-FFF2-40B4-BE49-F238E27FC236}">
                  <a16:creationId xmlns:a16="http://schemas.microsoft.com/office/drawing/2014/main" id="{2E0AA5C5-584A-57E5-EB58-2ACA2B7617D6}"/>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Silicon</a:t>
              </a:r>
              <a:endParaRPr lang="vi-VN" dirty="0"/>
            </a:p>
          </p:txBody>
        </p:sp>
        <p:sp>
          <p:nvSpPr>
            <p:cNvPr id="116" name="TextBox 115">
              <a:extLst>
                <a:ext uri="{FF2B5EF4-FFF2-40B4-BE49-F238E27FC236}">
                  <a16:creationId xmlns:a16="http://schemas.microsoft.com/office/drawing/2014/main" id="{12EFAB66-4835-AA5C-2D0C-D83C00729C8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28</a:t>
              </a:r>
              <a:endParaRPr lang="vi-VN" dirty="0"/>
            </a:p>
          </p:txBody>
        </p:sp>
        <p:sp>
          <p:nvSpPr>
            <p:cNvPr id="117" name="TextBox 116">
              <a:extLst>
                <a:ext uri="{FF2B5EF4-FFF2-40B4-BE49-F238E27FC236}">
                  <a16:creationId xmlns:a16="http://schemas.microsoft.com/office/drawing/2014/main" id="{510A7CB1-C432-56F0-D34E-98306EBA4167}"/>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4</a:t>
              </a:r>
              <a:endParaRPr lang="vi-VN" dirty="0"/>
            </a:p>
          </p:txBody>
        </p:sp>
      </p:grpSp>
      <p:grpSp>
        <p:nvGrpSpPr>
          <p:cNvPr id="118" name="Group 117">
            <a:extLst>
              <a:ext uri="{FF2B5EF4-FFF2-40B4-BE49-F238E27FC236}">
                <a16:creationId xmlns:a16="http://schemas.microsoft.com/office/drawing/2014/main" id="{1E7F40BA-7CAB-E8C0-0A5D-7A10B77A2544}"/>
              </a:ext>
            </a:extLst>
          </p:cNvPr>
          <p:cNvGrpSpPr/>
          <p:nvPr/>
        </p:nvGrpSpPr>
        <p:grpSpPr>
          <a:xfrm>
            <a:off x="6017345" y="3309644"/>
            <a:ext cx="1524000" cy="1729847"/>
            <a:chOff x="1887794" y="4837017"/>
            <a:chExt cx="1524000" cy="1729847"/>
          </a:xfrm>
        </p:grpSpPr>
        <p:sp>
          <p:nvSpPr>
            <p:cNvPr id="119" name="Rectangle 118">
              <a:extLst>
                <a:ext uri="{FF2B5EF4-FFF2-40B4-BE49-F238E27FC236}">
                  <a16:creationId xmlns:a16="http://schemas.microsoft.com/office/drawing/2014/main" id="{6827E5A3-1C15-0922-21FC-796112684E8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0" name="TextBox 119">
              <a:extLst>
                <a:ext uri="{FF2B5EF4-FFF2-40B4-BE49-F238E27FC236}">
                  <a16:creationId xmlns:a16="http://schemas.microsoft.com/office/drawing/2014/main" id="{21FC652D-5EB4-E02A-DD8B-72AC2D71F0F9}"/>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15</a:t>
              </a:r>
              <a:endParaRPr lang="vi-VN" sz="1400" dirty="0"/>
            </a:p>
          </p:txBody>
        </p:sp>
        <p:sp>
          <p:nvSpPr>
            <p:cNvPr id="121" name="TextBox 120">
              <a:extLst>
                <a:ext uri="{FF2B5EF4-FFF2-40B4-BE49-F238E27FC236}">
                  <a16:creationId xmlns:a16="http://schemas.microsoft.com/office/drawing/2014/main" id="{F95A2548-DA31-22C5-E490-E694FA1AD912}"/>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P</a:t>
              </a:r>
              <a:endParaRPr lang="vi-VN" sz="2000" dirty="0"/>
            </a:p>
          </p:txBody>
        </p:sp>
        <p:sp>
          <p:nvSpPr>
            <p:cNvPr id="122" name="TextBox 121">
              <a:extLst>
                <a:ext uri="{FF2B5EF4-FFF2-40B4-BE49-F238E27FC236}">
                  <a16:creationId xmlns:a16="http://schemas.microsoft.com/office/drawing/2014/main" id="{098C4106-A5D3-D8EA-2BF4-9F55447F0964}"/>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Photsphorus</a:t>
              </a:r>
              <a:r>
                <a:rPr lang="en-US" b="1" dirty="0">
                  <a:latin typeface=".VnTeknical" panose="020B7200000000000000" pitchFamily="34" charset="0"/>
                  <a:cs typeface="Arial" panose="020B0604020202020204" pitchFamily="34" charset="0"/>
                </a:rPr>
                <a:t> </a:t>
              </a:r>
              <a:endParaRPr lang="vi-VN" dirty="0"/>
            </a:p>
          </p:txBody>
        </p:sp>
        <p:sp>
          <p:nvSpPr>
            <p:cNvPr id="123" name="TextBox 122">
              <a:extLst>
                <a:ext uri="{FF2B5EF4-FFF2-40B4-BE49-F238E27FC236}">
                  <a16:creationId xmlns:a16="http://schemas.microsoft.com/office/drawing/2014/main" id="{CE255A76-C4EA-8068-DF07-C3D8DA02F84A}"/>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31</a:t>
              </a:r>
              <a:endParaRPr lang="vi-VN" dirty="0"/>
            </a:p>
          </p:txBody>
        </p:sp>
        <p:sp>
          <p:nvSpPr>
            <p:cNvPr id="124" name="TextBox 123">
              <a:extLst>
                <a:ext uri="{FF2B5EF4-FFF2-40B4-BE49-F238E27FC236}">
                  <a16:creationId xmlns:a16="http://schemas.microsoft.com/office/drawing/2014/main" id="{E54BA623-D613-0282-CBBC-857F49CF5D33}"/>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5</a:t>
              </a:r>
              <a:endParaRPr lang="vi-VN" dirty="0"/>
            </a:p>
          </p:txBody>
        </p:sp>
      </p:grpSp>
      <p:grpSp>
        <p:nvGrpSpPr>
          <p:cNvPr id="125" name="Group 124">
            <a:extLst>
              <a:ext uri="{FF2B5EF4-FFF2-40B4-BE49-F238E27FC236}">
                <a16:creationId xmlns:a16="http://schemas.microsoft.com/office/drawing/2014/main" id="{0B2352C8-F040-8091-4CB2-084FC40DA0E5}"/>
              </a:ext>
            </a:extLst>
          </p:cNvPr>
          <p:cNvGrpSpPr/>
          <p:nvPr/>
        </p:nvGrpSpPr>
        <p:grpSpPr>
          <a:xfrm>
            <a:off x="7565921" y="3323277"/>
            <a:ext cx="1524000" cy="1729847"/>
            <a:chOff x="1887794" y="4837017"/>
            <a:chExt cx="1524000" cy="1729847"/>
          </a:xfrm>
        </p:grpSpPr>
        <p:sp>
          <p:nvSpPr>
            <p:cNvPr id="126" name="Rectangle 125">
              <a:extLst>
                <a:ext uri="{FF2B5EF4-FFF2-40B4-BE49-F238E27FC236}">
                  <a16:creationId xmlns:a16="http://schemas.microsoft.com/office/drawing/2014/main" id="{CB595357-8BD3-2287-28C0-E50167296957}"/>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27" name="TextBox 126">
              <a:extLst>
                <a:ext uri="{FF2B5EF4-FFF2-40B4-BE49-F238E27FC236}">
                  <a16:creationId xmlns:a16="http://schemas.microsoft.com/office/drawing/2014/main" id="{2B0E13CB-5A7E-CCBA-ECF9-0F614EEF69FB}"/>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16</a:t>
              </a:r>
              <a:endParaRPr lang="vi-VN" sz="1400" dirty="0"/>
            </a:p>
          </p:txBody>
        </p:sp>
        <p:sp>
          <p:nvSpPr>
            <p:cNvPr id="128" name="TextBox 127">
              <a:extLst>
                <a:ext uri="{FF2B5EF4-FFF2-40B4-BE49-F238E27FC236}">
                  <a16:creationId xmlns:a16="http://schemas.microsoft.com/office/drawing/2014/main" id="{6B570953-62D0-DB31-B6AA-0C1F2CD6115D}"/>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S</a:t>
              </a:r>
              <a:endParaRPr lang="vi-VN" sz="2000" dirty="0"/>
            </a:p>
          </p:txBody>
        </p:sp>
        <p:sp>
          <p:nvSpPr>
            <p:cNvPr id="129" name="TextBox 128">
              <a:extLst>
                <a:ext uri="{FF2B5EF4-FFF2-40B4-BE49-F238E27FC236}">
                  <a16:creationId xmlns:a16="http://schemas.microsoft.com/office/drawing/2014/main" id="{064E9953-AF0F-FB58-C0C3-6D13999D3B62}"/>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Sulfur  </a:t>
              </a:r>
              <a:endParaRPr lang="vi-VN" dirty="0"/>
            </a:p>
          </p:txBody>
        </p:sp>
        <p:sp>
          <p:nvSpPr>
            <p:cNvPr id="130" name="TextBox 129">
              <a:extLst>
                <a:ext uri="{FF2B5EF4-FFF2-40B4-BE49-F238E27FC236}">
                  <a16:creationId xmlns:a16="http://schemas.microsoft.com/office/drawing/2014/main" id="{8E8E24C8-7A7E-9524-99CF-4E41DA9C9466}"/>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32</a:t>
              </a:r>
              <a:endParaRPr lang="vi-VN" dirty="0"/>
            </a:p>
          </p:txBody>
        </p:sp>
        <p:sp>
          <p:nvSpPr>
            <p:cNvPr id="131" name="TextBox 130">
              <a:extLst>
                <a:ext uri="{FF2B5EF4-FFF2-40B4-BE49-F238E27FC236}">
                  <a16:creationId xmlns:a16="http://schemas.microsoft.com/office/drawing/2014/main" id="{487AB997-556D-BBE4-2C62-5443789717A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6</a:t>
              </a:r>
              <a:endParaRPr lang="vi-VN" dirty="0"/>
            </a:p>
          </p:txBody>
        </p:sp>
      </p:grpSp>
      <p:grpSp>
        <p:nvGrpSpPr>
          <p:cNvPr id="132" name="Group 131">
            <a:extLst>
              <a:ext uri="{FF2B5EF4-FFF2-40B4-BE49-F238E27FC236}">
                <a16:creationId xmlns:a16="http://schemas.microsoft.com/office/drawing/2014/main" id="{D6CC119A-D872-17F8-42C2-3512DC929804}"/>
              </a:ext>
            </a:extLst>
          </p:cNvPr>
          <p:cNvGrpSpPr/>
          <p:nvPr/>
        </p:nvGrpSpPr>
        <p:grpSpPr>
          <a:xfrm>
            <a:off x="9040761" y="3339367"/>
            <a:ext cx="1524000" cy="1729847"/>
            <a:chOff x="1887794" y="4837017"/>
            <a:chExt cx="1524000" cy="1729847"/>
          </a:xfrm>
        </p:grpSpPr>
        <p:sp>
          <p:nvSpPr>
            <p:cNvPr id="133" name="Rectangle 132">
              <a:extLst>
                <a:ext uri="{FF2B5EF4-FFF2-40B4-BE49-F238E27FC236}">
                  <a16:creationId xmlns:a16="http://schemas.microsoft.com/office/drawing/2014/main" id="{7389A865-92B2-F102-B6D0-5CB59383661F}"/>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34" name="TextBox 133">
              <a:extLst>
                <a:ext uri="{FF2B5EF4-FFF2-40B4-BE49-F238E27FC236}">
                  <a16:creationId xmlns:a16="http://schemas.microsoft.com/office/drawing/2014/main" id="{7938FD8C-FFE3-7A76-1613-03E069711E87}"/>
                </a:ext>
              </a:extLst>
            </p:cNvPr>
            <p:cNvSpPr txBox="1"/>
            <p:nvPr/>
          </p:nvSpPr>
          <p:spPr>
            <a:xfrm>
              <a:off x="2507226" y="4837017"/>
              <a:ext cx="383458" cy="307777"/>
            </a:xfrm>
            <a:prstGeom prst="rect">
              <a:avLst/>
            </a:prstGeom>
            <a:noFill/>
            <a:ln>
              <a:noFill/>
            </a:ln>
          </p:spPr>
          <p:txBody>
            <a:bodyPr wrap="square">
              <a:spAutoFit/>
            </a:bodyPr>
            <a:lstStyle/>
            <a:p>
              <a:r>
                <a:rPr lang="en-US" sz="1400" b="1" dirty="0">
                  <a:latin typeface=".VnTeknical" panose="020B7200000000000000" pitchFamily="34" charset="0"/>
                  <a:cs typeface="Arial" panose="020B0604020202020204" pitchFamily="34" charset="0"/>
                </a:rPr>
                <a:t>17</a:t>
              </a:r>
              <a:endParaRPr lang="vi-VN" sz="1400" dirty="0"/>
            </a:p>
          </p:txBody>
        </p:sp>
        <p:sp>
          <p:nvSpPr>
            <p:cNvPr id="135" name="TextBox 134">
              <a:extLst>
                <a:ext uri="{FF2B5EF4-FFF2-40B4-BE49-F238E27FC236}">
                  <a16:creationId xmlns:a16="http://schemas.microsoft.com/office/drawing/2014/main" id="{D2F9DB8B-C567-72E7-FB1E-4476A253C7EA}"/>
                </a:ext>
              </a:extLst>
            </p:cNvPr>
            <p:cNvSpPr txBox="1"/>
            <p:nvPr/>
          </p:nvSpPr>
          <p:spPr>
            <a:xfrm>
              <a:off x="2433484" y="5045225"/>
              <a:ext cx="457199" cy="400110"/>
            </a:xfrm>
            <a:prstGeom prst="rect">
              <a:avLst/>
            </a:prstGeom>
            <a:noFill/>
            <a:ln>
              <a:noFill/>
            </a:ln>
          </p:spPr>
          <p:txBody>
            <a:bodyPr wrap="square">
              <a:spAutoFit/>
            </a:bodyPr>
            <a:lstStyle/>
            <a:p>
              <a:r>
                <a:rPr lang="en-US" sz="2000" b="1" dirty="0">
                  <a:latin typeface=".VnTeknical" panose="020B7200000000000000" pitchFamily="34" charset="0"/>
                  <a:cs typeface="Arial" panose="020B0604020202020204" pitchFamily="34" charset="0"/>
                </a:rPr>
                <a:t>Cl</a:t>
              </a:r>
              <a:endParaRPr lang="vi-VN" sz="2000" dirty="0"/>
            </a:p>
          </p:txBody>
        </p:sp>
        <p:sp>
          <p:nvSpPr>
            <p:cNvPr id="136" name="TextBox 135">
              <a:extLst>
                <a:ext uri="{FF2B5EF4-FFF2-40B4-BE49-F238E27FC236}">
                  <a16:creationId xmlns:a16="http://schemas.microsoft.com/office/drawing/2014/main" id="{9477E12D-B532-7F92-E737-547114D8B7AB}"/>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Chlorine </a:t>
              </a:r>
              <a:endParaRPr lang="vi-VN" dirty="0"/>
            </a:p>
          </p:txBody>
        </p:sp>
        <p:sp>
          <p:nvSpPr>
            <p:cNvPr id="137" name="TextBox 136">
              <a:extLst>
                <a:ext uri="{FF2B5EF4-FFF2-40B4-BE49-F238E27FC236}">
                  <a16:creationId xmlns:a16="http://schemas.microsoft.com/office/drawing/2014/main" id="{E112D759-CD29-A2C2-48CA-37D678E6EBB8}"/>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35,5</a:t>
              </a:r>
              <a:endParaRPr lang="vi-VN" dirty="0"/>
            </a:p>
          </p:txBody>
        </p:sp>
        <p:sp>
          <p:nvSpPr>
            <p:cNvPr id="138" name="TextBox 137">
              <a:extLst>
                <a:ext uri="{FF2B5EF4-FFF2-40B4-BE49-F238E27FC236}">
                  <a16:creationId xmlns:a16="http://schemas.microsoft.com/office/drawing/2014/main" id="{94B25E02-D966-F57B-33D6-D5634A76118E}"/>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7</a:t>
              </a:r>
              <a:endParaRPr lang="vi-VN" dirty="0"/>
            </a:p>
          </p:txBody>
        </p:sp>
      </p:grpSp>
      <p:grpSp>
        <p:nvGrpSpPr>
          <p:cNvPr id="139" name="Group 138">
            <a:extLst>
              <a:ext uri="{FF2B5EF4-FFF2-40B4-BE49-F238E27FC236}">
                <a16:creationId xmlns:a16="http://schemas.microsoft.com/office/drawing/2014/main" id="{39995498-7C32-65E8-EE5C-6C0D07C6F8F4}"/>
              </a:ext>
            </a:extLst>
          </p:cNvPr>
          <p:cNvGrpSpPr/>
          <p:nvPr/>
        </p:nvGrpSpPr>
        <p:grpSpPr>
          <a:xfrm>
            <a:off x="10569678" y="3302270"/>
            <a:ext cx="1524000" cy="1729847"/>
            <a:chOff x="1887794" y="4837017"/>
            <a:chExt cx="1524000" cy="1729847"/>
          </a:xfrm>
        </p:grpSpPr>
        <p:sp>
          <p:nvSpPr>
            <p:cNvPr id="140" name="Rectangle 139">
              <a:extLst>
                <a:ext uri="{FF2B5EF4-FFF2-40B4-BE49-F238E27FC236}">
                  <a16:creationId xmlns:a16="http://schemas.microsoft.com/office/drawing/2014/main" id="{77C427C3-E99A-34B0-E01C-3FDA4E7AD950}"/>
                </a:ext>
              </a:extLst>
            </p:cNvPr>
            <p:cNvSpPr/>
            <p:nvPr/>
          </p:nvSpPr>
          <p:spPr>
            <a:xfrm>
              <a:off x="1887794" y="4896464"/>
              <a:ext cx="1524000" cy="167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41" name="TextBox 140">
              <a:extLst>
                <a:ext uri="{FF2B5EF4-FFF2-40B4-BE49-F238E27FC236}">
                  <a16:creationId xmlns:a16="http://schemas.microsoft.com/office/drawing/2014/main" id="{2728AC75-52C9-A247-C178-B8AE9E28F53C}"/>
                </a:ext>
              </a:extLst>
            </p:cNvPr>
            <p:cNvSpPr txBox="1"/>
            <p:nvPr/>
          </p:nvSpPr>
          <p:spPr>
            <a:xfrm>
              <a:off x="2507225" y="4837017"/>
              <a:ext cx="467029" cy="307777"/>
            </a:xfrm>
            <a:prstGeom prst="rect">
              <a:avLst/>
            </a:prstGeom>
            <a:noFill/>
            <a:ln>
              <a:noFill/>
            </a:ln>
          </p:spPr>
          <p:txBody>
            <a:bodyPr wrap="square">
              <a:spAutoFit/>
            </a:bodyPr>
            <a:lstStyle/>
            <a:p>
              <a:r>
                <a:rPr lang="en-US" sz="1400" b="1" dirty="0" smtClean="0">
                  <a:latin typeface=".VnTeknical" panose="020B7200000000000000" pitchFamily="34" charset="0"/>
                  <a:cs typeface="Arial" panose="020B0604020202020204" pitchFamily="34" charset="0"/>
                </a:rPr>
                <a:t>18</a:t>
              </a:r>
              <a:endParaRPr lang="vi-VN" sz="1400" dirty="0"/>
            </a:p>
          </p:txBody>
        </p:sp>
        <p:sp>
          <p:nvSpPr>
            <p:cNvPr id="142" name="TextBox 141">
              <a:extLst>
                <a:ext uri="{FF2B5EF4-FFF2-40B4-BE49-F238E27FC236}">
                  <a16:creationId xmlns:a16="http://schemas.microsoft.com/office/drawing/2014/main" id="{8A2BBC43-4656-3DA6-E19F-6C880F18D475}"/>
                </a:ext>
              </a:extLst>
            </p:cNvPr>
            <p:cNvSpPr txBox="1"/>
            <p:nvPr/>
          </p:nvSpPr>
          <p:spPr>
            <a:xfrm>
              <a:off x="2433484" y="5045225"/>
              <a:ext cx="457199" cy="400110"/>
            </a:xfrm>
            <a:prstGeom prst="rect">
              <a:avLst/>
            </a:prstGeom>
            <a:noFill/>
            <a:ln>
              <a:noFill/>
            </a:ln>
          </p:spPr>
          <p:txBody>
            <a:bodyPr wrap="square">
              <a:spAutoFit/>
            </a:bodyPr>
            <a:lstStyle/>
            <a:p>
              <a:r>
                <a:rPr lang="en-US" sz="2000" b="1" dirty="0" err="1">
                  <a:latin typeface=".VnTeknical" panose="020B7200000000000000" pitchFamily="34" charset="0"/>
                  <a:cs typeface="Arial" panose="020B0604020202020204" pitchFamily="34" charset="0"/>
                </a:rPr>
                <a:t>Ar</a:t>
              </a:r>
              <a:endParaRPr lang="vi-VN" sz="2000" dirty="0"/>
            </a:p>
          </p:txBody>
        </p:sp>
        <p:sp>
          <p:nvSpPr>
            <p:cNvPr id="143" name="TextBox 142">
              <a:extLst>
                <a:ext uri="{FF2B5EF4-FFF2-40B4-BE49-F238E27FC236}">
                  <a16:creationId xmlns:a16="http://schemas.microsoft.com/office/drawing/2014/main" id="{C16F5426-0827-681A-A0C0-B79D81ECB539}"/>
                </a:ext>
              </a:extLst>
            </p:cNvPr>
            <p:cNvSpPr txBox="1"/>
            <p:nvPr/>
          </p:nvSpPr>
          <p:spPr>
            <a:xfrm>
              <a:off x="1887794" y="5319890"/>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Argon </a:t>
              </a:r>
              <a:endParaRPr lang="vi-VN" dirty="0"/>
            </a:p>
          </p:txBody>
        </p:sp>
        <p:sp>
          <p:nvSpPr>
            <p:cNvPr id="144" name="TextBox 143">
              <a:extLst>
                <a:ext uri="{FF2B5EF4-FFF2-40B4-BE49-F238E27FC236}">
                  <a16:creationId xmlns:a16="http://schemas.microsoft.com/office/drawing/2014/main" id="{E9371C0B-D67F-F6EC-7558-F434F15ECFFB}"/>
                </a:ext>
              </a:extLst>
            </p:cNvPr>
            <p:cNvSpPr txBox="1"/>
            <p:nvPr/>
          </p:nvSpPr>
          <p:spPr>
            <a:xfrm>
              <a:off x="1887794" y="5628343"/>
              <a:ext cx="1524000" cy="369332"/>
            </a:xfrm>
            <a:prstGeom prst="rect">
              <a:avLst/>
            </a:prstGeom>
            <a:noFill/>
            <a:ln>
              <a:noFill/>
            </a:ln>
          </p:spPr>
          <p:txBody>
            <a:bodyPr wrap="square">
              <a:spAutoFit/>
            </a:bodyPr>
            <a:lstStyle/>
            <a:p>
              <a:pPr algn="ctr"/>
              <a:r>
                <a:rPr lang="en-US" b="1" dirty="0">
                  <a:latin typeface=".VnTeknical" panose="020B7200000000000000" pitchFamily="34" charset="0"/>
                  <a:cs typeface="Arial" panose="020B0604020202020204" pitchFamily="34" charset="0"/>
                </a:rPr>
                <a:t>40</a:t>
              </a:r>
              <a:endParaRPr lang="vi-VN" dirty="0"/>
            </a:p>
          </p:txBody>
        </p:sp>
        <p:sp>
          <p:nvSpPr>
            <p:cNvPr id="145" name="TextBox 144">
              <a:extLst>
                <a:ext uri="{FF2B5EF4-FFF2-40B4-BE49-F238E27FC236}">
                  <a16:creationId xmlns:a16="http://schemas.microsoft.com/office/drawing/2014/main" id="{12C78BB2-C229-56F2-3580-AC1C495D4EC5}"/>
                </a:ext>
              </a:extLst>
            </p:cNvPr>
            <p:cNvSpPr txBox="1"/>
            <p:nvPr/>
          </p:nvSpPr>
          <p:spPr>
            <a:xfrm>
              <a:off x="1887794" y="5864318"/>
              <a:ext cx="1524000" cy="646331"/>
            </a:xfrm>
            <a:prstGeom prst="rect">
              <a:avLst/>
            </a:prstGeom>
            <a:noFill/>
            <a:ln>
              <a:noFill/>
            </a:ln>
          </p:spPr>
          <p:txBody>
            <a:bodyPr wrap="square">
              <a:spAutoFit/>
            </a:bodyPr>
            <a:lstStyle/>
            <a:p>
              <a:pPr algn="ctr"/>
              <a:r>
                <a:rPr lang="en-US" b="1" dirty="0" err="1">
                  <a:latin typeface=".VnTeknical" panose="020B7200000000000000" pitchFamily="34" charset="0"/>
                  <a:cs typeface="Arial" panose="020B0604020202020204" pitchFamily="34" charset="0"/>
                </a:rPr>
                <a:t>Sè</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eletron</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líp</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ngoµi</a:t>
              </a:r>
              <a:r>
                <a:rPr lang="en-US" b="1" dirty="0">
                  <a:latin typeface=".VnTeknical" panose="020B7200000000000000" pitchFamily="34" charset="0"/>
                  <a:cs typeface="Arial" panose="020B0604020202020204" pitchFamily="34" charset="0"/>
                </a:rPr>
                <a:t> </a:t>
              </a:r>
              <a:r>
                <a:rPr lang="en-US" b="1" dirty="0" err="1">
                  <a:latin typeface=".VnTeknical" panose="020B7200000000000000" pitchFamily="34" charset="0"/>
                  <a:cs typeface="Arial" panose="020B0604020202020204" pitchFamily="34" charset="0"/>
                </a:rPr>
                <a:t>cïng</a:t>
              </a:r>
              <a:r>
                <a:rPr lang="en-US" b="1" dirty="0">
                  <a:latin typeface=".VnTeknical" panose="020B7200000000000000" pitchFamily="34" charset="0"/>
                  <a:cs typeface="Arial" panose="020B0604020202020204" pitchFamily="34" charset="0"/>
                </a:rPr>
                <a:t>: 8</a:t>
              </a:r>
              <a:endParaRPr lang="vi-VN" dirty="0"/>
            </a:p>
          </p:txBody>
        </p:sp>
      </p:grpSp>
      <p:sp>
        <p:nvSpPr>
          <p:cNvPr id="150" name="TextBox 149">
            <a:extLst>
              <a:ext uri="{FF2B5EF4-FFF2-40B4-BE49-F238E27FC236}">
                <a16:creationId xmlns:a16="http://schemas.microsoft.com/office/drawing/2014/main" id="{39BE15B1-9E7E-928E-C954-02C2048E36DE}"/>
              </a:ext>
            </a:extLst>
          </p:cNvPr>
          <p:cNvSpPr txBox="1"/>
          <p:nvPr/>
        </p:nvSpPr>
        <p:spPr>
          <a:xfrm>
            <a:off x="248195" y="5161250"/>
            <a:ext cx="11696880" cy="1200329"/>
          </a:xfrm>
          <a:prstGeom prst="rect">
            <a:avLst/>
          </a:prstGeom>
          <a:noFill/>
        </p:spPr>
        <p:txBody>
          <a:bodyPr wrap="square">
            <a:spAutoFit/>
          </a:bodyPr>
          <a:lstStyle/>
          <a:p>
            <a:pPr algn="just"/>
            <a:r>
              <a:rPr lang="vi-VN" sz="2400" b="0" i="0" dirty="0" err="1">
                <a:solidFill>
                  <a:srgbClr val="222222"/>
                </a:solidFill>
                <a:effectLst/>
                <a:latin typeface="Times New Roman" panose="02020603050405020304" pitchFamily="18" charset="0"/>
                <a:cs typeface="Times New Roman" panose="02020603050405020304" pitchFamily="18" charset="0"/>
              </a:rPr>
              <a:t>Thảo</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luận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nhóm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và</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nhận</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xét</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về</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các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đặc</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điểm</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của</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bảng</a:t>
            </a:r>
            <a:r>
              <a:rPr lang="vi-VN" sz="2400" b="0" i="0" dirty="0">
                <a:solidFill>
                  <a:srgbClr val="222222"/>
                </a:solidFill>
                <a:effectLst/>
                <a:latin typeface="Times New Roman" panose="02020603050405020304" pitchFamily="18" charset="0"/>
                <a:cs typeface="Times New Roman" panose="02020603050405020304" pitchFamily="18" charset="0"/>
              </a:rPr>
              <a:t> sau khi </a:t>
            </a:r>
            <a:r>
              <a:rPr lang="vi-VN" sz="2400" b="0" i="0" dirty="0" err="1">
                <a:solidFill>
                  <a:srgbClr val="222222"/>
                </a:solidFill>
                <a:effectLst/>
                <a:latin typeface="Times New Roman" panose="02020603050405020304" pitchFamily="18" charset="0"/>
                <a:cs typeface="Times New Roman" panose="02020603050405020304" pitchFamily="18" charset="0"/>
              </a:rPr>
              <a:t>đã</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sắp</a:t>
            </a:r>
            <a:r>
              <a:rPr lang="vi-VN" sz="2400" b="0" i="0" dirty="0">
                <a:solidFill>
                  <a:srgbClr val="222222"/>
                </a:solidFill>
                <a:effectLst/>
                <a:latin typeface="Times New Roman" panose="02020603050405020304" pitchFamily="18" charset="0"/>
                <a:cs typeface="Times New Roman" panose="02020603050405020304" pitchFamily="18" charset="0"/>
              </a:rPr>
              <a:t> </a:t>
            </a:r>
            <a:r>
              <a:rPr lang="vi-VN" sz="2400" b="0" i="0" dirty="0" err="1">
                <a:solidFill>
                  <a:srgbClr val="222222"/>
                </a:solidFill>
                <a:effectLst/>
                <a:latin typeface="Times New Roman" panose="02020603050405020304" pitchFamily="18" charset="0"/>
                <a:cs typeface="Times New Roman" panose="02020603050405020304" pitchFamily="18" charset="0"/>
              </a:rPr>
              <a:t>xếp</a:t>
            </a:r>
            <a:r>
              <a:rPr lang="vi-VN" sz="2400" b="0" i="0" dirty="0">
                <a:solidFill>
                  <a:srgbClr val="222222"/>
                </a:solidFill>
                <a:effectLst/>
                <a:latin typeface="Times New Roman" panose="02020603050405020304" pitchFamily="18" charset="0"/>
                <a:cs typeface="Times New Roman" panose="02020603050405020304" pitchFamily="18" charset="0"/>
              </a:rPr>
              <a:t>:</a:t>
            </a:r>
          </a:p>
          <a:p>
            <a:pPr algn="just"/>
            <a:r>
              <a:rPr lang="en-US" sz="2400" b="0" i="0" dirty="0" smtClean="0">
                <a:solidFill>
                  <a:srgbClr val="222222"/>
                </a:solidFill>
                <a:effectLst/>
                <a:latin typeface="Times New Roman" panose="02020603050405020304" pitchFamily="18" charset="0"/>
                <a:cs typeface="Times New Roman" panose="02020603050405020304" pitchFamily="18" charset="0"/>
              </a:rPr>
              <a:t>- S</a:t>
            </a:r>
            <a:r>
              <a:rPr lang="vi-VN" sz="2400" b="0" i="0" dirty="0" smtClean="0">
                <a:solidFill>
                  <a:srgbClr val="222222"/>
                </a:solidFill>
                <a:effectLst/>
                <a:latin typeface="Times New Roman" panose="02020603050405020304" pitchFamily="18" charset="0"/>
                <a:cs typeface="Times New Roman" panose="02020603050405020304" pitchFamily="18" charset="0"/>
              </a:rPr>
              <a:t>ố </a:t>
            </a:r>
            <a:r>
              <a:rPr lang="vi-VN" sz="2400" b="0" i="0" dirty="0">
                <a:solidFill>
                  <a:srgbClr val="222222"/>
                </a:solidFill>
                <a:effectLst/>
                <a:latin typeface="Times New Roman" panose="02020603050405020304" pitchFamily="18" charset="0"/>
                <a:cs typeface="Times New Roman" panose="02020603050405020304" pitchFamily="18" charset="0"/>
              </a:rPr>
              <a:t>electron ở lớp ngoài cùng của nguyên tử các nguyên tố trong </a:t>
            </a:r>
            <a:r>
              <a:rPr lang="vi-VN" sz="2400" dirty="0">
                <a:solidFill>
                  <a:srgbClr val="222222"/>
                </a:solidFill>
                <a:latin typeface="Times New Roman" panose="02020603050405020304" pitchFamily="18" charset="0"/>
                <a:cs typeface="Times New Roman" panose="02020603050405020304" pitchFamily="18" charset="0"/>
              </a:rPr>
              <a:t>cùng một </a:t>
            </a:r>
            <a:r>
              <a:rPr lang="en-US" sz="2400" dirty="0" err="1" smtClean="0">
                <a:solidFill>
                  <a:srgbClr val="222222"/>
                </a:solidFill>
                <a:latin typeface="Times New Roman" panose="02020603050405020304" pitchFamily="18" charset="0"/>
                <a:cs typeface="Times New Roman" panose="02020603050405020304" pitchFamily="18" charset="0"/>
              </a:rPr>
              <a:t>cột</a:t>
            </a:r>
            <a:r>
              <a:rPr lang="en-US" sz="2400" dirty="0" smtClean="0">
                <a:solidFill>
                  <a:srgbClr val="222222"/>
                </a:solidFill>
                <a:latin typeface="Times New Roman" panose="02020603050405020304" pitchFamily="18" charset="0"/>
                <a:cs typeface="Times New Roman" panose="02020603050405020304" pitchFamily="18" charset="0"/>
              </a:rPr>
              <a:t>,</a:t>
            </a:r>
            <a:r>
              <a:rPr lang="vi-VN" sz="2400" b="0" i="0" dirty="0" smtClean="0">
                <a:solidFill>
                  <a:srgbClr val="222222"/>
                </a:solidFill>
                <a:effectLst/>
                <a:latin typeface="Times New Roman" panose="02020603050405020304" pitchFamily="18" charset="0"/>
                <a:cs typeface="Times New Roman" panose="02020603050405020304" pitchFamily="18" charset="0"/>
              </a:rPr>
              <a:t> </a:t>
            </a:r>
            <a:r>
              <a:rPr lang="vi-VN" sz="2400" b="0" i="0" dirty="0">
                <a:solidFill>
                  <a:srgbClr val="222222"/>
                </a:solidFill>
                <a:effectLst/>
                <a:latin typeface="Times New Roman" panose="02020603050405020304" pitchFamily="18" charset="0"/>
                <a:cs typeface="Times New Roman" panose="02020603050405020304" pitchFamily="18" charset="0"/>
              </a:rPr>
              <a:t>hàng khi đi từ trái sang phải</a:t>
            </a:r>
            <a:r>
              <a:rPr lang="vi-VN" sz="2400" b="0" i="0" dirty="0" smtClean="0">
                <a:solidFill>
                  <a:srgbClr val="222222"/>
                </a:solidFill>
                <a:effectLst/>
                <a:latin typeface="Times New Roman" panose="02020603050405020304" pitchFamily="18" charset="0"/>
                <a:cs typeface="Times New Roman" panose="02020603050405020304" pitchFamily="18" charset="0"/>
              </a:rPr>
              <a:t>?</a:t>
            </a:r>
            <a:endParaRPr lang="vi-VN" sz="2400" b="0" i="0" dirty="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2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randombar(horizontal)">
                                      <p:cBhvr>
                                        <p:cTn id="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2182</Words>
  <Application>Microsoft Office PowerPoint</Application>
  <PresentationFormat>Widescreen</PresentationFormat>
  <Paragraphs>383</Paragraphs>
  <Slides>60</Slides>
  <Notes>0</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2</vt:i4>
      </vt:variant>
      <vt:variant>
        <vt:lpstr>Slide Titles</vt:lpstr>
      </vt:variant>
      <vt:variant>
        <vt:i4>60</vt:i4>
      </vt:variant>
    </vt:vector>
  </HeadingPairs>
  <TitlesOfParts>
    <vt:vector size="77" baseType="lpstr">
      <vt:lpstr>.VnArial Narrow</vt:lpstr>
      <vt:lpstr>.VnArial NarrowH</vt:lpstr>
      <vt:lpstr>.VnTeknical</vt:lpstr>
      <vt:lpstr>Arial</vt:lpstr>
      <vt:lpstr>Autocar Bold Condensed</vt:lpstr>
      <vt:lpstr>Calibri</vt:lpstr>
      <vt:lpstr>Calibri Light</vt:lpstr>
      <vt:lpstr>Roboto Bold</vt:lpstr>
      <vt:lpstr>Times New Roman</vt:lpstr>
      <vt:lpstr>Wingdings</vt:lpstr>
      <vt:lpstr>Default Design</vt:lpstr>
      <vt:lpstr>1_Office Theme</vt:lpstr>
      <vt:lpstr>2_Office Theme</vt:lpstr>
      <vt:lpstr>Office Theme</vt:lpstr>
      <vt:lpstr>6_Office Theme</vt:lpstr>
      <vt:lpstr>Equation</vt:lpstr>
      <vt:lpstr>Bitmap Image</vt:lpstr>
      <vt:lpstr>PowerPoint Presentation</vt:lpstr>
      <vt:lpstr>Bài 3: SƠ LƯỢC VỀ BẢNG TUẦN HOÀN CÁC NGUYÊN TỐ HÓA HỌC</vt:lpstr>
      <vt:lpstr>PowerPoint Presentation</vt:lpstr>
      <vt:lpstr>I.</vt:lpstr>
      <vt:lpstr>PowerPoint Presentation</vt:lpstr>
      <vt:lpstr>PowerPoint Presentation</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Tìm hiểu thêm</vt:lpstr>
      <vt:lpstr>PowerPoint Presentation</vt:lpstr>
      <vt:lpstr>PowerPoint Presentation</vt:lpstr>
      <vt:lpstr>PowerPoint Presentation</vt:lpstr>
      <vt:lpstr>PowerPoint Presentation</vt:lpstr>
      <vt:lpstr>CẤU TẠO BẢNG TUẦN HOÀN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69</cp:revision>
  <dcterms:created xsi:type="dcterms:W3CDTF">2022-06-20T14:43:20Z</dcterms:created>
  <dcterms:modified xsi:type="dcterms:W3CDTF">2022-10-23T16:07:39Z</dcterms:modified>
</cp:coreProperties>
</file>